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34"/>
  </p:notesMasterIdLst>
  <p:handoutMasterIdLst>
    <p:handoutMasterId r:id="rId35"/>
  </p:handoutMasterIdLst>
  <p:sldIdLst>
    <p:sldId id="267" r:id="rId2"/>
    <p:sldId id="257" r:id="rId3"/>
    <p:sldId id="293" r:id="rId4"/>
    <p:sldId id="258" r:id="rId5"/>
    <p:sldId id="296" r:id="rId6"/>
    <p:sldId id="297" r:id="rId7"/>
    <p:sldId id="298" r:id="rId8"/>
    <p:sldId id="299" r:id="rId9"/>
    <p:sldId id="300" r:id="rId10"/>
    <p:sldId id="268" r:id="rId11"/>
    <p:sldId id="271" r:id="rId12"/>
    <p:sldId id="273" r:id="rId13"/>
    <p:sldId id="280" r:id="rId14"/>
    <p:sldId id="278" r:id="rId15"/>
    <p:sldId id="281" r:id="rId16"/>
    <p:sldId id="269" r:id="rId17"/>
    <p:sldId id="301" r:id="rId18"/>
    <p:sldId id="272" r:id="rId19"/>
    <p:sldId id="292" r:id="rId20"/>
    <p:sldId id="303" r:id="rId21"/>
    <p:sldId id="302" r:id="rId22"/>
    <p:sldId id="282" r:id="rId23"/>
    <p:sldId id="265" r:id="rId24"/>
    <p:sldId id="270" r:id="rId25"/>
    <p:sldId id="284" r:id="rId26"/>
    <p:sldId id="264" r:id="rId27"/>
    <p:sldId id="263" r:id="rId28"/>
    <p:sldId id="304" r:id="rId29"/>
    <p:sldId id="291" r:id="rId30"/>
    <p:sldId id="305" r:id="rId31"/>
    <p:sldId id="306" r:id="rId32"/>
    <p:sldId id="307" r:id="rId33"/>
  </p:sldIdLst>
  <p:sldSz cx="12192000" cy="6858000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56B794A-5005-4B31-9DDB-ACED415DA761}">
          <p14:sldIdLst>
            <p14:sldId id="267"/>
            <p14:sldId id="257"/>
            <p14:sldId id="293"/>
            <p14:sldId id="258"/>
            <p14:sldId id="296"/>
            <p14:sldId id="297"/>
            <p14:sldId id="298"/>
            <p14:sldId id="299"/>
            <p14:sldId id="300"/>
            <p14:sldId id="268"/>
            <p14:sldId id="271"/>
            <p14:sldId id="273"/>
            <p14:sldId id="280"/>
            <p14:sldId id="278"/>
            <p14:sldId id="281"/>
            <p14:sldId id="269"/>
            <p14:sldId id="301"/>
            <p14:sldId id="272"/>
            <p14:sldId id="292"/>
            <p14:sldId id="303"/>
            <p14:sldId id="302"/>
            <p14:sldId id="282"/>
            <p14:sldId id="265"/>
            <p14:sldId id="270"/>
            <p14:sldId id="284"/>
            <p14:sldId id="264"/>
            <p14:sldId id="263"/>
            <p14:sldId id="304"/>
            <p14:sldId id="291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n" initials="l" lastIdx="1" clrIdx="0">
    <p:extLst>
      <p:ext uri="{19B8F6BF-5375-455C-9EA6-DF929625EA0E}">
        <p15:presenceInfo xmlns:p15="http://schemas.microsoft.com/office/powerpoint/2012/main" userId="l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984" autoAdjust="0"/>
  </p:normalViewPr>
  <p:slideViewPr>
    <p:cSldViewPr snapToGrid="0">
      <p:cViewPr varScale="1">
        <p:scale>
          <a:sx n="104" d="100"/>
          <a:sy n="104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477BD22-A117-4FFC-939B-6AB0D03ADE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6E8E5F-199F-4FC4-879F-4AC4339A96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9C76-04E8-4115-A003-16AF033D5D08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E48FBA-1DA2-4D11-AEFF-C350758BC7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F910D6E-47CD-49BD-8BBC-164C1C5962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F3250-8F7B-4FB2-8AB3-CAE47FC970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403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0A957-0CB9-430A-B032-1EAC3CD013F8}" type="datetimeFigureOut">
              <a:rPr lang="zh-TW" altLang="en-US" smtClean="0"/>
              <a:t>2021/8/16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7B6AE-C97B-47BF-BA60-5F278A3A2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79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1047847716301472#b0025" TargetMode="External"/><Relationship Id="rId3" Type="http://schemas.openxmlformats.org/officeDocument/2006/relationships/hyperlink" Target="https://www.sciencedirect.com/science/article/pii/S1047847716301472#b0230" TargetMode="External"/><Relationship Id="rId7" Type="http://schemas.openxmlformats.org/officeDocument/2006/relationships/hyperlink" Target="https://www.sciencedirect.com/science/article/pii/S1047847716301472#b014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ciencedirect.com/topics/biochemistry-genetics-and-molecular-biology/trpv1" TargetMode="External"/><Relationship Id="rId5" Type="http://schemas.openxmlformats.org/officeDocument/2006/relationships/hyperlink" Target="https://www.sciencedirect.com/science/article/pii/S1047847716301472#b0270" TargetMode="External"/><Relationship Id="rId10" Type="http://schemas.openxmlformats.org/officeDocument/2006/relationships/hyperlink" Target="https://www.sciencedirect.com/science/article/pii/S1047847716301472#b0285" TargetMode="External"/><Relationship Id="rId4" Type="http://schemas.openxmlformats.org/officeDocument/2006/relationships/hyperlink" Target="https://www.sciencedirect.com/topics/biochemistry-genetics-and-molecular-biology/spliceosome" TargetMode="External"/><Relationship Id="rId9" Type="http://schemas.openxmlformats.org/officeDocument/2006/relationships/hyperlink" Target="https://www.sciencedirect.com/topics/biochemistry-genetics-and-molecular-biology/n-ethylmaleimid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34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 </a:t>
            </a:r>
            <a:r>
              <a:rPr lang="en-US" altLang="zh-TW" dirty="0"/>
              <a:t>KLT</a:t>
            </a:r>
            <a:r>
              <a:rPr lang="zh-TW" altLang="en-US" dirty="0"/>
              <a:t> </a:t>
            </a:r>
            <a:r>
              <a:rPr lang="en-US" altLang="zh-TW" dirty="0"/>
              <a:t>picker </a:t>
            </a:r>
            <a:r>
              <a:rPr lang="zh-TW" altLang="en-US" dirty="0"/>
              <a:t>完整的操作流程，首先拿到一張 </a:t>
            </a:r>
            <a:r>
              <a:rPr lang="en-US" altLang="zh-TW" dirty="0"/>
              <a:t>micrograph image</a:t>
            </a:r>
            <a:r>
              <a:rPr lang="zh-TW" altLang="en-US" dirty="0"/>
              <a:t>，將 </a:t>
            </a:r>
            <a:r>
              <a:rPr lang="en-US" altLang="zh-TW" dirty="0"/>
              <a:t>micrograph image</a:t>
            </a:r>
            <a:r>
              <a:rPr lang="zh-TW" altLang="en-US" dirty="0"/>
              <a:t> 分成 </a:t>
            </a:r>
            <a:r>
              <a:rPr lang="en-US" altLang="zh-TW" dirty="0"/>
              <a:t>M</a:t>
            </a:r>
            <a:r>
              <a:rPr lang="zh-TW" altLang="en-US" dirty="0"/>
              <a:t> 張 </a:t>
            </a:r>
            <a:r>
              <a:rPr lang="en-US" altLang="zh-TW" dirty="0"/>
              <a:t>patch</a:t>
            </a:r>
            <a:r>
              <a:rPr lang="zh-TW" altLang="en-US" dirty="0"/>
              <a:t>，估計 </a:t>
            </a:r>
            <a:r>
              <a:rPr lang="en-US" altLang="zh-TW" dirty="0"/>
              <a:t>RPSD</a:t>
            </a:r>
            <a:r>
              <a:rPr lang="zh-TW" altLang="en-US" dirty="0"/>
              <a:t> ，估計 </a:t>
            </a:r>
            <a:r>
              <a:rPr lang="en-US" altLang="zh-TW" dirty="0"/>
              <a:t>noise </a:t>
            </a:r>
            <a:r>
              <a:rPr lang="zh-TW" altLang="en-US" dirty="0"/>
              <a:t>，估計 </a:t>
            </a:r>
            <a:r>
              <a:rPr lang="en-US" altLang="zh-TW" dirty="0"/>
              <a:t>temple</a:t>
            </a:r>
            <a:r>
              <a:rPr lang="zh-TW" altLang="en-US" dirty="0"/>
              <a:t>，計算</a:t>
            </a:r>
            <a:r>
              <a:rPr lang="en-US" altLang="zh-TW" dirty="0"/>
              <a:t>score</a:t>
            </a:r>
            <a:r>
              <a:rPr lang="zh-TW" altLang="en-US" dirty="0"/>
              <a:t>，取出 </a:t>
            </a:r>
            <a:r>
              <a:rPr lang="en-US" altLang="zh-TW" dirty="0"/>
              <a:t>particle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04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KLT</a:t>
            </a:r>
            <a:r>
              <a:rPr lang="zh-TW" altLang="en-US" dirty="0"/>
              <a:t> 與 </a:t>
            </a:r>
            <a:r>
              <a:rPr lang="en-US" altLang="zh-TW" dirty="0"/>
              <a:t>PCA </a:t>
            </a:r>
            <a:r>
              <a:rPr lang="zh-TW" altLang="en-US" dirty="0"/>
              <a:t>相似，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專門處理隨機性的訊號， </a:t>
            </a:r>
            <a:r>
              <a:rPr lang="zh-TW" altLang="en-US" dirty="0"/>
              <a:t>差在</a:t>
            </a:r>
            <a:r>
              <a:rPr lang="en-US" altLang="zh-TW" dirty="0"/>
              <a:t>PCA</a:t>
            </a:r>
            <a:r>
              <a:rPr lang="zh-TW" altLang="en-US" dirty="0"/>
              <a:t> 有減去平均， </a:t>
            </a:r>
            <a:r>
              <a:rPr lang="en-US" altLang="zh-TW" dirty="0"/>
              <a:t>KLT:   X =</a:t>
            </a:r>
            <a:r>
              <a:rPr lang="en-US" altLang="zh-TW" dirty="0" err="1"/>
              <a:t>Kx</a:t>
            </a:r>
            <a:r>
              <a:rPr lang="en-US" altLang="zh-TW" dirty="0"/>
              <a:t>  </a:t>
            </a:r>
            <a:r>
              <a:rPr lang="zh-TW" altLang="en-US" dirty="0"/>
              <a:t>，</a:t>
            </a:r>
            <a:r>
              <a:rPr lang="en-US" altLang="zh-TW" dirty="0"/>
              <a:t>PCA:  X=W(x-</a:t>
            </a:r>
            <a:r>
              <a:rPr lang="en-US" altLang="zh-TW" dirty="0" err="1"/>
              <a:t>x_bar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計算配適 </a:t>
            </a:r>
            <a:r>
              <a:rPr lang="en-US" altLang="zh-TW" dirty="0"/>
              <a:t>particle </a:t>
            </a:r>
            <a:r>
              <a:rPr lang="zh-TW" altLang="en-US" dirty="0"/>
              <a:t>模板，先把他當成作者想法，</a:t>
            </a:r>
            <a:r>
              <a:rPr lang="en-US" altLang="zh-TW" dirty="0"/>
              <a:t>a </a:t>
            </a:r>
            <a:r>
              <a:rPr lang="zh-TW" altLang="en-US" dirty="0"/>
              <a:t>為 </a:t>
            </a:r>
            <a:r>
              <a:rPr lang="en-US" altLang="zh-TW" dirty="0"/>
              <a:t>particle </a:t>
            </a:r>
            <a:r>
              <a:rPr lang="zh-TW" altLang="en-US" dirty="0"/>
              <a:t>的半徑，</a:t>
            </a:r>
            <a:r>
              <a:rPr lang="en-US" altLang="zh-TW" dirty="0"/>
              <a:t>f</a:t>
            </a:r>
            <a:r>
              <a:rPr lang="zh-TW" altLang="en-US" dirty="0"/>
              <a:t>  表示為一顆在中心點的 </a:t>
            </a:r>
            <a:r>
              <a:rPr lang="en-US" altLang="zh-TW" dirty="0"/>
              <a:t>particle function</a:t>
            </a:r>
            <a:r>
              <a:rPr lang="zh-TW" altLang="en-US" dirty="0"/>
              <a:t>， 現在他要找一個  </a:t>
            </a:r>
            <a:r>
              <a:rPr lang="en-US" altLang="zh-TW" dirty="0"/>
              <a:t>orthogonal functions 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與 </a:t>
            </a:r>
            <a:r>
              <a:rPr lang="en-US" altLang="zh-TW" dirty="0"/>
              <a:t>f </a:t>
            </a:r>
            <a:r>
              <a:rPr lang="zh-TW" altLang="en-US" dirty="0"/>
              <a:t>相關性越大越好。 當中這個 </a:t>
            </a:r>
            <a:r>
              <a:rPr lang="en-US" altLang="zh-TW" dirty="0"/>
              <a:t>f </a:t>
            </a:r>
            <a:r>
              <a:rPr lang="zh-TW" altLang="en-US" dirty="0"/>
              <a:t>是 </a:t>
            </a:r>
            <a:r>
              <a:rPr lang="en-US" altLang="zh-TW" dirty="0"/>
              <a:t>KLT</a:t>
            </a:r>
            <a:r>
              <a:rPr lang="zh-TW" altLang="en-US" dirty="0"/>
              <a:t> 轉換的結果，而這個上面這個式子需透過 </a:t>
            </a:r>
            <a:r>
              <a:rPr lang="en-US" altLang="zh-TW" dirty="0"/>
              <a:t>f </a:t>
            </a:r>
            <a:r>
              <a:rPr lang="zh-TW" altLang="en-US" dirty="0"/>
              <a:t>去解。</a:t>
            </a:r>
            <a:r>
              <a:rPr lang="en-US" altLang="zh-TW" dirty="0"/>
              <a:t> 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15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將 </a:t>
                </a:r>
                <a:r>
                  <a:rPr lang="en-US" altLang="zh-TW" dirty="0"/>
                  <a:t>micrograph</a:t>
                </a:r>
                <a:r>
                  <a:rPr lang="zh-TW" altLang="en-US" dirty="0"/>
                  <a:t> 分成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dirty="0"/>
                  <a:t> 且移動步幅為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/>
                  <a:t> 的小圖，總共</a:t>
                </a:r>
                <a:r>
                  <a:rPr lang="en-US" altLang="zh-TW" dirty="0"/>
                  <a:t>M</a:t>
                </a:r>
                <a:r>
                  <a:rPr lang="zh-TW" altLang="en-US" dirty="0"/>
                  <a:t>張，如這張圖，去框一個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patch</a:t>
                </a:r>
                <a:r>
                  <a:rPr lang="zh-TW" altLang="en-US" dirty="0"/>
                  <a:t>，移動 </a:t>
                </a:r>
                <a:r>
                  <a:rPr lang="en-US" altLang="zh-TW" dirty="0"/>
                  <a:t>d </a:t>
                </a:r>
                <a:r>
                  <a:rPr lang="zh-TW" altLang="en-US" dirty="0"/>
                  <a:t>距離後，在框一個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patch</a:t>
                </a:r>
                <a:r>
                  <a:rPr lang="zh-TW" altLang="en-US" dirty="0"/>
                  <a:t>，</a:t>
                </a:r>
                <a:endParaRPr lang="en-US" altLang="zh-TW" dirty="0"/>
              </a:p>
              <a:p>
                <a:r>
                  <a:rPr lang="zh-TW" altLang="en-US" dirty="0"/>
                  <a:t>而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如何決定，他在這裡設定為 </a:t>
                </a:r>
                <a:r>
                  <a:rPr lang="en-US" altLang="zh-TW" dirty="0"/>
                  <a:t>particle </a:t>
                </a:r>
                <a:r>
                  <a:rPr lang="zh-TW" altLang="en-US" dirty="0"/>
                  <a:t>直徑的</a:t>
                </a:r>
                <a:r>
                  <a:rPr lang="en-US" altLang="zh-TW" dirty="0"/>
                  <a:t>80%</a:t>
                </a:r>
                <a:r>
                  <a:rPr lang="zh-TW" altLang="en-US" dirty="0"/>
                  <a:t>，移動步幅為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dirty="0"/>
                  <a:t>，</a:t>
                </a:r>
                <a:br>
                  <a:rPr lang="en-US" altLang="zh-TW" dirty="0"/>
                </a:br>
                <a:r>
                  <a:rPr lang="zh-TW" altLang="en-US" dirty="0"/>
                  <a:t>有了小張的 </a:t>
                </a:r>
                <a:r>
                  <a:rPr lang="en-US" altLang="zh-TW" dirty="0"/>
                  <a:t>patch </a:t>
                </a:r>
                <a:r>
                  <a:rPr lang="zh-TW" altLang="en-US" dirty="0"/>
                  <a:t>後，他去估計每張 </a:t>
                </a:r>
                <a:r>
                  <a:rPr lang="en-US" altLang="zh-TW" dirty="0"/>
                  <a:t>patch</a:t>
                </a:r>
                <a:r>
                  <a:rPr lang="zh-TW" altLang="en-US" dirty="0"/>
                  <a:t> 的 </a:t>
                </a:r>
                <a:r>
                  <a:rPr lang="en-US" altLang="zh-TW" dirty="0"/>
                  <a:t>RPSD</a:t>
                </a:r>
                <a:r>
                  <a:rPr lang="zh-TW" altLang="en-US" dirty="0"/>
                  <a:t>。下面這是 </a:t>
                </a:r>
                <a:r>
                  <a:rPr lang="en-US" altLang="zh-TW" dirty="0"/>
                  <a:t>RPSD</a:t>
                </a:r>
                <a:r>
                  <a:rPr lang="zh-TW" altLang="en-US" dirty="0"/>
                  <a:t> 的轉換公式。</a:t>
                </a:r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將 </a:t>
                </a:r>
                <a:r>
                  <a:rPr lang="en-US" altLang="zh-TW" dirty="0"/>
                  <a:t>micrograph</a:t>
                </a:r>
                <a:r>
                  <a:rPr lang="zh-TW" altLang="en-US" dirty="0"/>
                  <a:t> 分成 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𝑙×𝑙</a:t>
                </a:r>
                <a:r>
                  <a:rPr lang="zh-TW" altLang="en-US" dirty="0"/>
                  <a:t> 且移動步幅為 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𝑑</a:t>
                </a:r>
                <a:r>
                  <a:rPr lang="zh-TW" altLang="en-US" dirty="0"/>
                  <a:t> 的小圖，總共</a:t>
                </a:r>
                <a:r>
                  <a:rPr lang="en-US" altLang="zh-TW" dirty="0"/>
                  <a:t>M</a:t>
                </a:r>
                <a:r>
                  <a:rPr lang="zh-TW" altLang="en-US" dirty="0"/>
                  <a:t>張，如這張圖，去框一個 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𝑙×𝑙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patch</a:t>
                </a:r>
                <a:r>
                  <a:rPr lang="zh-TW" altLang="en-US" dirty="0"/>
                  <a:t>，移動 </a:t>
                </a:r>
                <a:r>
                  <a:rPr lang="en-US" altLang="zh-TW" dirty="0"/>
                  <a:t>d </a:t>
                </a:r>
                <a:r>
                  <a:rPr lang="zh-TW" altLang="en-US" dirty="0"/>
                  <a:t>距離後，在框一個 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𝑙×𝑙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patch</a:t>
                </a:r>
                <a:r>
                  <a:rPr lang="zh-TW" altLang="en-US" dirty="0"/>
                  <a:t>，</a:t>
                </a:r>
                <a:endParaRPr lang="en-US" altLang="zh-TW" dirty="0"/>
              </a:p>
              <a:p>
                <a:r>
                  <a:rPr lang="zh-TW" altLang="en-US" dirty="0"/>
                  <a:t>而 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𝑙</a:t>
                </a:r>
                <a:r>
                  <a:rPr lang="zh-TW" altLang="en-US" b="0" i="0"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/>
                  <a:t>如何決定，他在這裡設定為 </a:t>
                </a:r>
                <a:r>
                  <a:rPr lang="en-US" altLang="zh-TW" dirty="0"/>
                  <a:t>particle </a:t>
                </a:r>
                <a:r>
                  <a:rPr lang="zh-TW" altLang="en-US" dirty="0"/>
                  <a:t>直徑的</a:t>
                </a:r>
                <a:r>
                  <a:rPr lang="en-US" altLang="zh-TW" dirty="0"/>
                  <a:t>80%</a:t>
                </a:r>
                <a:r>
                  <a:rPr lang="zh-TW" altLang="en-US" dirty="0"/>
                  <a:t>，移動步幅為 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𝑑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𝑙</a:t>
                </a:r>
                <a:r>
                  <a:rPr lang="zh-TW" altLang="en-US" dirty="0"/>
                  <a:t>，</a:t>
                </a:r>
                <a:br>
                  <a:rPr lang="en-US" altLang="zh-TW" dirty="0"/>
                </a:br>
                <a:r>
                  <a:rPr lang="zh-TW" altLang="en-US" dirty="0"/>
                  <a:t>有了小張的 </a:t>
                </a:r>
                <a:r>
                  <a:rPr lang="en-US" altLang="zh-TW" dirty="0"/>
                  <a:t>patch </a:t>
                </a:r>
                <a:r>
                  <a:rPr lang="zh-TW" altLang="en-US" dirty="0"/>
                  <a:t>後，他去估計每張 </a:t>
                </a:r>
                <a:r>
                  <a:rPr lang="en-US" altLang="zh-TW" dirty="0"/>
                  <a:t>patch</a:t>
                </a:r>
                <a:r>
                  <a:rPr lang="zh-TW" altLang="en-US" dirty="0"/>
                  <a:t> 的 </a:t>
                </a:r>
                <a:r>
                  <a:rPr lang="en-US" altLang="zh-TW" dirty="0"/>
                  <a:t>RPSD</a:t>
                </a:r>
                <a:r>
                  <a:rPr lang="zh-TW" altLang="en-US" dirty="0"/>
                  <a:t>。下面這是 </a:t>
                </a:r>
                <a:r>
                  <a:rPr lang="en-US" altLang="zh-TW" dirty="0"/>
                  <a:t>RPSD</a:t>
                </a:r>
                <a:r>
                  <a:rPr lang="zh-TW" altLang="en-US" dirty="0"/>
                  <a:t> 的轉換公式。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512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所以現在我們的模型 ，第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</a:t>
                </a:r>
                <a:r>
                  <a:rPr lang="zh-TW" altLang="en-US" dirty="0"/>
                  <a:t>張 </a:t>
                </a:r>
                <a:r>
                  <a:rPr lang="en-US" altLang="zh-TW" dirty="0"/>
                  <a:t>patch</a:t>
                </a:r>
                <a:r>
                  <a:rPr lang="zh-TW" altLang="en-US" dirty="0"/>
                  <a:t> 的</a:t>
                </a:r>
                <a:r>
                  <a:rPr lang="en-US" altLang="zh-TW" dirty="0"/>
                  <a:t>RPSD=Noise </a:t>
                </a:r>
                <a:r>
                  <a:rPr lang="en-US" altLang="zh-TW" dirty="0" err="1"/>
                  <a:t>RPSD+Particle</a:t>
                </a:r>
                <a:r>
                  <a:rPr lang="en-US" altLang="zh-TW" dirty="0"/>
                  <a:t> RPSD </a:t>
                </a:r>
                <a:r>
                  <a:rPr lang="zh-TW" altLang="en-US" dirty="0"/>
                  <a:t>乘上</a:t>
                </a:r>
                <a14:m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err="1"/>
                  <a:t>i</a:t>
                </a:r>
                <a:r>
                  <a:rPr lang="zh-TW" altLang="en-US" dirty="0"/>
                  <a:t>， 而這個</a:t>
                </a:r>
                <a14:m>
                  <m:oMath xmlns:m="http://schemas.openxmlformats.org/officeDocument/2006/math">
                    <m:r>
                      <a:rPr lang="zh-TW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為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  <m:brk m:alnAt="7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article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占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  <m:brk m:alnAt="7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atche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的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比率</m:t>
                    </m:r>
                  </m:oMath>
                </a14:m>
                <a:r>
                  <a:rPr lang="zh-TW" altLang="en-US" dirty="0"/>
                  <a:t>，所以說 </a:t>
                </a:r>
                <a14:m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/>
                  <a:t> 等於</a:t>
                </a:r>
                <a:r>
                  <a:rPr lang="en-US" altLang="zh-TW" dirty="0"/>
                  <a:t>1</a:t>
                </a:r>
                <a:r>
                  <a:rPr lang="zh-TW" altLang="en-US" baseline="0" dirty="0"/>
                  <a:t> 時，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  <m:brk m:alnAt="7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atche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baseline="0" dirty="0"/>
                  <a:t>內有顆完整的</a:t>
                </a:r>
                <a:r>
                  <a:rPr lang="en-US" altLang="zh-TW" baseline="0" dirty="0"/>
                  <a:t>particle</a:t>
                </a:r>
                <a:r>
                  <a:rPr lang="zh-TW" altLang="en-US" baseline="0" dirty="0"/>
                  <a:t> ，</a:t>
                </a:r>
                <a:br>
                  <a:rPr lang="en-US" altLang="zh-TW" baseline="0" dirty="0"/>
                </a:br>
                <a14:m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/>
                  <a:t> 等於</a:t>
                </a:r>
                <a:r>
                  <a:rPr lang="en-US" altLang="zh-TW" dirty="0"/>
                  <a:t>0</a:t>
                </a:r>
                <a:r>
                  <a:rPr lang="zh-TW" altLang="en-US" baseline="0" dirty="0"/>
                  <a:t> 時，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7"/>
                      </m:rPr>
                      <a:rPr lang="en-US" altLang="zh-TW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atche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baseline="0" dirty="0"/>
                  <a:t>內無 </a:t>
                </a:r>
                <a:r>
                  <a:rPr lang="en-US" altLang="zh-TW" baseline="0" dirty="0"/>
                  <a:t>particle</a:t>
                </a:r>
                <a:r>
                  <a:rPr lang="zh-TW" altLang="en-US" baseline="0" dirty="0"/>
                  <a:t>，</a:t>
                </a:r>
                <a14:m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/>
                  <a:t> 是比例狀況，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7"/>
                      </m:rPr>
                      <a:rPr lang="en-US" altLang="zh-TW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atche</m:t>
                    </m:r>
                  </m:oMath>
                </a14:m>
                <a:r>
                  <a:rPr lang="zh-TW" altLang="en-US" baseline="0" dirty="0"/>
                  <a:t> 內有 部分的</a:t>
                </a:r>
                <a:r>
                  <a:rPr lang="en-US" altLang="zh-TW" baseline="0" dirty="0"/>
                  <a:t>particle</a:t>
                </a:r>
                <a:r>
                  <a:rPr lang="zh-TW" altLang="en-US" baseline="0" dirty="0"/>
                  <a:t>，所以說我們只要可以估計</a:t>
                </a:r>
                <a:r>
                  <a:rPr lang="en-US" altLang="zh-TW" baseline="0" dirty="0"/>
                  <a:t> nu, 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和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baseline="0" dirty="0"/>
                  <a:t> 是這個式子的差越小越好，即可推出</a:t>
                </a:r>
                <a:br>
                  <a:rPr lang="en-US" altLang="zh-TW" baseline="0" dirty="0"/>
                </a:b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所以現在我們的模型 ，第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</a:t>
                </a:r>
                <a:r>
                  <a:rPr lang="zh-TW" altLang="en-US" dirty="0"/>
                  <a:t>張 </a:t>
                </a:r>
                <a:r>
                  <a:rPr lang="en-US" altLang="zh-TW" dirty="0"/>
                  <a:t>patch</a:t>
                </a:r>
                <a:r>
                  <a:rPr lang="zh-TW" altLang="en-US" dirty="0"/>
                  <a:t> 的</a:t>
                </a:r>
                <a:r>
                  <a:rPr lang="en-US" altLang="zh-TW" dirty="0"/>
                  <a:t>RPSD=Noise </a:t>
                </a:r>
                <a:r>
                  <a:rPr lang="en-US" altLang="zh-TW" dirty="0" err="1"/>
                  <a:t>RPSD+Particle</a:t>
                </a:r>
                <a:r>
                  <a:rPr lang="en-US" altLang="zh-TW" dirty="0"/>
                  <a:t> RPSD </a:t>
                </a:r>
                <a:r>
                  <a:rPr lang="zh-TW" altLang="en-US" dirty="0"/>
                  <a:t>乘上</a:t>
                </a:r>
                <a:r>
                  <a:rPr lang="zh-TW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zh-TW" altLang="en-US" dirty="0"/>
                  <a:t> </a:t>
                </a:r>
                <a:r>
                  <a:rPr lang="en-US" altLang="zh-TW" dirty="0" err="1"/>
                  <a:t>i</a:t>
                </a:r>
                <a:r>
                  <a:rPr lang="zh-TW" altLang="en-US" dirty="0"/>
                  <a:t>， 而這個</a:t>
                </a:r>
                <a:r>
                  <a:rPr lang="zh-TW" alt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TW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zh-TW" altLang="en-US" dirty="0"/>
                  <a:t> 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 </a:t>
                </a:r>
                <a:r>
                  <a:rPr lang="zh-TW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為 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particle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TW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占 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patche</a:t>
                </a:r>
                <a:r>
                  <a:rPr lang="zh-TW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的比率</a:t>
                </a:r>
                <a:r>
                  <a:rPr lang="zh-TW" altLang="en-US" dirty="0"/>
                  <a:t>，所以說 </a:t>
                </a:r>
                <a:r>
                  <a:rPr lang="zh-TW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zh-TW" altLang="en-US" dirty="0"/>
                  <a:t> 等於</a:t>
                </a:r>
                <a:r>
                  <a:rPr lang="en-US" altLang="zh-TW" dirty="0"/>
                  <a:t>1</a:t>
                </a:r>
                <a:r>
                  <a:rPr lang="zh-TW" altLang="en-US" baseline="0" dirty="0"/>
                  <a:t> 時，</a:t>
                </a:r>
                <a:r>
                  <a:rPr lang="zh-TW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patche</a:t>
                </a:r>
                <a:r>
                  <a:rPr lang="zh-TW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TW" altLang="en-US" baseline="0" dirty="0"/>
                  <a:t>內有顆完整的</a:t>
                </a:r>
                <a:r>
                  <a:rPr lang="en-US" altLang="zh-TW" baseline="0" dirty="0"/>
                  <a:t>particle</a:t>
                </a:r>
                <a:r>
                  <a:rPr lang="zh-TW" altLang="en-US" baseline="0" dirty="0"/>
                  <a:t> ，</a:t>
                </a:r>
                <a:br>
                  <a:rPr lang="en-US" altLang="zh-TW" baseline="0" dirty="0"/>
                </a:br>
                <a:r>
                  <a:rPr lang="zh-TW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zh-TW" altLang="en-US" dirty="0"/>
                  <a:t> 等於</a:t>
                </a:r>
                <a:r>
                  <a:rPr lang="en-US" altLang="zh-TW" dirty="0"/>
                  <a:t>0</a:t>
                </a:r>
                <a:r>
                  <a:rPr lang="zh-TW" altLang="en-US" baseline="0" dirty="0"/>
                  <a:t> 時，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patche</a:t>
                </a:r>
                <a:r>
                  <a:rPr lang="zh-TW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TW" altLang="en-US" baseline="0" dirty="0"/>
                  <a:t>內無 </a:t>
                </a:r>
                <a:r>
                  <a:rPr lang="en-US" altLang="zh-TW" baseline="0" dirty="0"/>
                  <a:t>particle</a:t>
                </a:r>
                <a:r>
                  <a:rPr lang="zh-TW" altLang="en-US" baseline="0" dirty="0"/>
                  <a:t>，</a:t>
                </a:r>
                <a:r>
                  <a:rPr lang="zh-TW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zh-TW" altLang="en-US" dirty="0"/>
                  <a:t> 是比例狀況，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patche</a:t>
                </a:r>
                <a:r>
                  <a:rPr lang="zh-TW" altLang="en-US" baseline="0" dirty="0"/>
                  <a:t> 內有 部分的</a:t>
                </a:r>
                <a:r>
                  <a:rPr lang="en-US" altLang="zh-TW" baseline="0" dirty="0"/>
                  <a:t>particle</a:t>
                </a:r>
                <a:r>
                  <a:rPr lang="zh-TW" altLang="en-US" baseline="0" dirty="0"/>
                  <a:t>，所以說我們只要可以估計</a:t>
                </a:r>
                <a:r>
                  <a:rPr lang="en-US" altLang="zh-TW" baseline="0" dirty="0"/>
                  <a:t> nu, </a:t>
                </a:r>
                <a:r>
                  <a:rPr lang="zh-TW" altLang="en-US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𝛾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和  </a:t>
                </a:r>
                <a:r>
                  <a:rPr lang="zh-TW" alt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𝛼</a:t>
                </a:r>
                <a:r>
                  <a:rPr lang="en-US" altLang="zh-TW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_𝑖</a:t>
                </a:r>
                <a:r>
                  <a:rPr lang="zh-TW" altLang="en-US" baseline="0" dirty="0"/>
                  <a:t> 是這個式子的差越小越好，即可推出</a:t>
                </a:r>
                <a:br>
                  <a:rPr lang="en-US" altLang="zh-TW" baseline="0" dirty="0"/>
                </a:br>
                <a:endParaRPr lang="en-US" altLang="zh-TW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899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這張圖是透過上式解出來的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/>
                  <a:t>  的 </a:t>
                </a:r>
                <a:r>
                  <a:rPr lang="en-US" altLang="zh-TW" dirty="0"/>
                  <a:t>Heat map</a:t>
                </a:r>
                <a:r>
                  <a:rPr lang="zh-TW" altLang="en-US" dirty="0"/>
                  <a:t>，由圖上可以根據顏色看見分割出來的 </a:t>
                </a:r>
                <a:r>
                  <a:rPr lang="en-US" altLang="zh-TW" dirty="0" err="1"/>
                  <a:t>patche</a:t>
                </a:r>
                <a:r>
                  <a:rPr lang="zh-TW" altLang="en-US" dirty="0"/>
                  <a:t>中有沒有 </a:t>
                </a:r>
                <a:r>
                  <a:rPr lang="en-US" altLang="zh-TW" dirty="0"/>
                  <a:t>particle</a:t>
                </a:r>
                <a:r>
                  <a:rPr lang="zh-TW" altLang="en-US" dirty="0"/>
                  <a:t>，越黃的地方可以看見 </a:t>
                </a:r>
                <a:r>
                  <a:rPr lang="en-US" altLang="zh-TW" dirty="0"/>
                  <a:t>patch </a:t>
                </a:r>
                <a:r>
                  <a:rPr lang="zh-TW" altLang="en-US" dirty="0"/>
                  <a:t>內有一顆完整的 </a:t>
                </a:r>
                <a:r>
                  <a:rPr lang="en-US" altLang="zh-TW" dirty="0"/>
                  <a:t>particle</a:t>
                </a:r>
                <a:r>
                  <a:rPr lang="zh-TW" altLang="en-US" dirty="0"/>
                  <a:t>，</a:t>
                </a:r>
                <a:br>
                  <a:rPr lang="en-US" altLang="zh-TW" dirty="0"/>
                </a:br>
                <a:r>
                  <a:rPr lang="zh-TW" altLang="en-US" dirty="0"/>
                  <a:t>而在顏色不深的地方可以看見因為我們 的切割，導致</a:t>
                </a:r>
                <a:r>
                  <a:rPr lang="en-US" altLang="zh-TW" baseline="0" dirty="0"/>
                  <a:t> </a:t>
                </a:r>
                <a:r>
                  <a:rPr lang="en-US" altLang="zh-TW" baseline="0" dirty="0" err="1"/>
                  <a:t>patche</a:t>
                </a:r>
                <a:r>
                  <a:rPr lang="en-US" altLang="zh-TW" baseline="0" dirty="0"/>
                  <a:t> </a:t>
                </a:r>
                <a:r>
                  <a:rPr lang="zh-TW" altLang="en-US" baseline="0" dirty="0"/>
                  <a:t>內只有部分的 </a:t>
                </a:r>
                <a:r>
                  <a:rPr lang="en-US" altLang="zh-TW" baseline="0" dirty="0"/>
                  <a:t>particle </a:t>
                </a:r>
                <a:r>
                  <a:rPr lang="zh-TW" altLang="en-US" baseline="0" dirty="0"/>
                  <a:t>，在最深的地方，</a:t>
                </a:r>
                <a:r>
                  <a:rPr lang="en-US" altLang="zh-TW" baseline="0" dirty="0" err="1"/>
                  <a:t>patche</a:t>
                </a:r>
                <a:r>
                  <a:rPr lang="zh-TW" altLang="en-US" baseline="0" dirty="0"/>
                  <a:t> 內沒有任何的 </a:t>
                </a:r>
                <a:r>
                  <a:rPr lang="en-US" altLang="zh-TW" baseline="0" dirty="0"/>
                  <a:t>particle </a:t>
                </a:r>
                <a:r>
                  <a:rPr lang="zh-TW" altLang="en-US" baseline="0" dirty="0"/>
                  <a:t>存在，只剩 </a:t>
                </a:r>
                <a:r>
                  <a:rPr lang="en-US" altLang="zh-TW" baseline="0" dirty="0"/>
                  <a:t>noise</a:t>
                </a:r>
                <a:r>
                  <a:rPr lang="zh-TW" altLang="en-US" baseline="0" dirty="0"/>
                  <a:t>。</a:t>
                </a:r>
                <a:r>
                  <a:rPr lang="zh-TW" altLang="en-US" dirty="0"/>
                  <a:t> </a:t>
                </a:r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這張圖是透過上式解出來的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TW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zh-TW" altLang="en-US" dirty="0"/>
                  <a:t>  的 </a:t>
                </a:r>
                <a:r>
                  <a:rPr lang="en-US" altLang="zh-TW" dirty="0"/>
                  <a:t>Heat map</a:t>
                </a:r>
                <a:r>
                  <a:rPr lang="zh-TW" altLang="en-US" dirty="0"/>
                  <a:t>，由圖上可以根據顏色看見分割出來的 </a:t>
                </a:r>
                <a:r>
                  <a:rPr lang="en-US" altLang="zh-TW" dirty="0" err="1"/>
                  <a:t>patche</a:t>
                </a:r>
                <a:r>
                  <a:rPr lang="zh-TW" altLang="en-US" dirty="0"/>
                  <a:t>中有沒有 </a:t>
                </a:r>
                <a:r>
                  <a:rPr lang="en-US" altLang="zh-TW" dirty="0"/>
                  <a:t>particle</a:t>
                </a:r>
                <a:r>
                  <a:rPr lang="zh-TW" altLang="en-US" dirty="0"/>
                  <a:t>，越黃的地方可以看見 </a:t>
                </a:r>
                <a:r>
                  <a:rPr lang="en-US" altLang="zh-TW" dirty="0"/>
                  <a:t>patch </a:t>
                </a:r>
                <a:r>
                  <a:rPr lang="zh-TW" altLang="en-US" dirty="0"/>
                  <a:t>內有一顆完整的 </a:t>
                </a:r>
                <a:r>
                  <a:rPr lang="en-US" altLang="zh-TW" dirty="0"/>
                  <a:t>particle</a:t>
                </a:r>
                <a:r>
                  <a:rPr lang="zh-TW" altLang="en-US" dirty="0"/>
                  <a:t>，</a:t>
                </a:r>
                <a:br>
                  <a:rPr lang="en-US" altLang="zh-TW" dirty="0"/>
                </a:br>
                <a:r>
                  <a:rPr lang="zh-TW" altLang="en-US" dirty="0"/>
                  <a:t>而在顏色不深的地方可以看見因為我們 的切割，導致</a:t>
                </a:r>
                <a:r>
                  <a:rPr lang="en-US" altLang="zh-TW" baseline="0" dirty="0"/>
                  <a:t> </a:t>
                </a:r>
                <a:r>
                  <a:rPr lang="en-US" altLang="zh-TW" baseline="0" dirty="0" err="1"/>
                  <a:t>patche</a:t>
                </a:r>
                <a:r>
                  <a:rPr lang="en-US" altLang="zh-TW" baseline="0" dirty="0"/>
                  <a:t> </a:t>
                </a:r>
                <a:r>
                  <a:rPr lang="zh-TW" altLang="en-US" baseline="0" dirty="0"/>
                  <a:t>內只有部分的 </a:t>
                </a:r>
                <a:r>
                  <a:rPr lang="en-US" altLang="zh-TW" baseline="0" dirty="0"/>
                  <a:t>particle </a:t>
                </a:r>
                <a:r>
                  <a:rPr lang="zh-TW" altLang="en-US" baseline="0" dirty="0"/>
                  <a:t>，在最深的地方，</a:t>
                </a:r>
                <a:r>
                  <a:rPr lang="en-US" altLang="zh-TW" baseline="0" dirty="0" err="1"/>
                  <a:t>patche</a:t>
                </a:r>
                <a:r>
                  <a:rPr lang="zh-TW" altLang="en-US" baseline="0" dirty="0"/>
                  <a:t> 內沒有任何的 </a:t>
                </a:r>
                <a:r>
                  <a:rPr lang="en-US" altLang="zh-TW" baseline="0" dirty="0"/>
                  <a:t>particle </a:t>
                </a:r>
                <a:r>
                  <a:rPr lang="zh-TW" altLang="en-US" baseline="0" dirty="0"/>
                  <a:t>存在，只剩 </a:t>
                </a:r>
                <a:r>
                  <a:rPr lang="en-US" altLang="zh-TW" baseline="0" dirty="0"/>
                  <a:t>noise</a:t>
                </a:r>
                <a:r>
                  <a:rPr lang="zh-TW" altLang="en-US" baseline="0" dirty="0"/>
                  <a:t>。</a:t>
                </a:r>
                <a:r>
                  <a:rPr lang="zh-TW" altLang="en-US" dirty="0"/>
                  <a:t> 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973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前面的部分我們只計算出一組</a:t>
            </a:r>
            <a:r>
              <a:rPr lang="en-US" altLang="zh-TW" dirty="0"/>
              <a:t>template</a:t>
            </a:r>
            <a:r>
              <a:rPr lang="zh-TW" altLang="en-US" dirty="0"/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單個</a:t>
            </a:r>
            <a:r>
              <a:rPr lang="en-US" altLang="zh-TW" dirty="0"/>
              <a:t>template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不能捕獲所有的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zh-TW" altLang="en-US" dirty="0"/>
              <a:t>，而現在我們想組合多個 </a:t>
            </a:r>
            <a:r>
              <a:rPr lang="en-US" altLang="zh-TW" dirty="0"/>
              <a:t>template </a:t>
            </a:r>
            <a:r>
              <a:rPr lang="zh-TW" altLang="en-US" dirty="0"/>
              <a:t>來進行 </a:t>
            </a:r>
            <a:r>
              <a:rPr lang="en-US" altLang="zh-TW" dirty="0"/>
              <a:t>particle </a:t>
            </a:r>
            <a:r>
              <a:rPr lang="zh-TW" altLang="en-US" dirty="0"/>
              <a:t>的挑選，</a:t>
            </a:r>
            <a:endParaRPr lang="en-US" altLang="zh-TW" dirty="0"/>
          </a:p>
          <a:p>
            <a:r>
              <a:rPr lang="zh-TW" altLang="en-US" dirty="0"/>
              <a:t>因此他考慮了上面這個模型，</a:t>
            </a:r>
            <a:r>
              <a:rPr lang="en-US" altLang="zh-TW" dirty="0"/>
              <a:t>H0</a:t>
            </a:r>
            <a:r>
              <a:rPr lang="zh-TW" altLang="en-US" dirty="0"/>
              <a:t>表示只有 </a:t>
            </a:r>
            <a:r>
              <a:rPr lang="en-US" altLang="zh-TW" dirty="0"/>
              <a:t>noise </a:t>
            </a:r>
            <a:r>
              <a:rPr lang="zh-TW" altLang="en-US" dirty="0"/>
              <a:t>的影像，</a:t>
            </a:r>
            <a:r>
              <a:rPr lang="en-US" altLang="zh-TW" dirty="0"/>
              <a:t>H1</a:t>
            </a:r>
            <a:r>
              <a:rPr lang="zh-TW" altLang="en-US" dirty="0"/>
              <a:t>表示影像中有 </a:t>
            </a:r>
            <a:r>
              <a:rPr lang="en-US" altLang="zh-TW" dirty="0"/>
              <a:t>particle </a:t>
            </a:r>
            <a:r>
              <a:rPr lang="zh-TW" altLang="en-US" dirty="0"/>
              <a:t>跟 </a:t>
            </a:r>
            <a:r>
              <a:rPr lang="en-US" altLang="zh-TW" dirty="0"/>
              <a:t>noise</a:t>
            </a:r>
            <a:r>
              <a:rPr lang="zh-TW" altLang="en-US" dirty="0"/>
              <a:t>，因為上面的模型他想透過 </a:t>
            </a:r>
            <a:r>
              <a:rPr lang="en-US" altLang="zh-TW" dirty="0"/>
              <a:t>LRT</a:t>
            </a:r>
            <a:r>
              <a:rPr lang="zh-TW" altLang="en-US" dirty="0"/>
              <a:t> 來檢驗 </a:t>
            </a:r>
            <a:r>
              <a:rPr lang="en-US" altLang="zh-TW" dirty="0"/>
              <a:t>H0</a:t>
            </a:r>
            <a:r>
              <a:rPr lang="zh-TW" altLang="en-US" dirty="0"/>
              <a:t>、</a:t>
            </a:r>
            <a:r>
              <a:rPr lang="en-US" altLang="zh-TW" dirty="0"/>
              <a:t>H1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想解 </a:t>
            </a:r>
            <a:r>
              <a:rPr lang="en-US" altLang="zh-TW" dirty="0"/>
              <a:t>LRT</a:t>
            </a:r>
            <a:r>
              <a:rPr lang="zh-TW" altLang="en-US" dirty="0"/>
              <a:t> ，則需解出上面這</a:t>
            </a:r>
            <a:r>
              <a:rPr lang="en-US" altLang="zh-TW" dirty="0"/>
              <a:t>2</a:t>
            </a:r>
            <a:r>
              <a:rPr lang="zh-TW" altLang="en-US" dirty="0"/>
              <a:t>個期望值。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8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所以她假設 </a:t>
            </a:r>
            <a:r>
              <a:rPr lang="en-US" altLang="zh-TW" dirty="0"/>
              <a:t>particle </a:t>
            </a:r>
            <a:r>
              <a:rPr lang="zh-TW" altLang="en-US" dirty="0"/>
              <a:t>跟 </a:t>
            </a:r>
            <a:r>
              <a:rPr lang="en-US" altLang="zh-TW" dirty="0"/>
              <a:t>noise</a:t>
            </a:r>
            <a:r>
              <a:rPr lang="zh-TW" altLang="en-US" dirty="0"/>
              <a:t> 式獨立的，因此有上面這個公式，</a:t>
            </a:r>
            <a:r>
              <a:rPr lang="en-US" altLang="zh-TW" dirty="0"/>
              <a:t>Sigma </a:t>
            </a:r>
            <a:r>
              <a:rPr lang="zh-TW" altLang="en-US" dirty="0"/>
              <a:t>等於 </a:t>
            </a:r>
            <a:r>
              <a:rPr lang="en-US" altLang="zh-TW" dirty="0" err="1"/>
              <a:t>patche</a:t>
            </a:r>
            <a:r>
              <a:rPr lang="en-US" altLang="zh-TW" dirty="0"/>
              <a:t> </a:t>
            </a:r>
            <a:r>
              <a:rPr lang="zh-TW" altLang="en-US" dirty="0"/>
              <a:t>乘上 </a:t>
            </a:r>
            <a:r>
              <a:rPr lang="en-US" altLang="zh-TW" dirty="0" err="1"/>
              <a:t>patche</a:t>
            </a:r>
            <a:r>
              <a:rPr lang="zh-TW" altLang="en-US" dirty="0"/>
              <a:t> 的 </a:t>
            </a:r>
            <a:r>
              <a:rPr lang="en-US" altLang="zh-TW" dirty="0"/>
              <a:t>Transpose (</a:t>
            </a:r>
            <a:r>
              <a:rPr lang="zh-TW" altLang="en-US" dirty="0"/>
              <a:t>轉置</a:t>
            </a:r>
            <a:r>
              <a:rPr lang="en-US" altLang="zh-TW" dirty="0"/>
              <a:t>)</a:t>
            </a:r>
            <a:r>
              <a:rPr lang="zh-TW" altLang="en-US" dirty="0"/>
              <a:t>在給定 </a:t>
            </a:r>
            <a:r>
              <a:rPr lang="en-US" altLang="zh-TW" dirty="0"/>
              <a:t>H1</a:t>
            </a:r>
            <a:r>
              <a:rPr lang="zh-TW" altLang="en-US" dirty="0"/>
              <a:t> 之下的期望值會等於 </a:t>
            </a:r>
            <a:r>
              <a:rPr lang="en-US" altLang="zh-TW" dirty="0"/>
              <a:t>particle *particle</a:t>
            </a:r>
            <a:r>
              <a:rPr lang="zh-TW" altLang="en-US" dirty="0"/>
              <a:t> 的 </a:t>
            </a:r>
            <a:r>
              <a:rPr lang="en-US" altLang="zh-TW" dirty="0"/>
              <a:t>Transpose </a:t>
            </a:r>
            <a:r>
              <a:rPr lang="zh-TW" altLang="en-US" dirty="0"/>
              <a:t>的期望值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noise 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而這個 </a:t>
            </a:r>
            <a:r>
              <a:rPr lang="en-US" altLang="zh-TW" dirty="0"/>
              <a:t>sigma</a:t>
            </a:r>
            <a:r>
              <a:rPr lang="zh-TW" altLang="en-US" dirty="0"/>
              <a:t> 透過將顯微照片劃分為步幅等於 </a:t>
            </a:r>
            <a:r>
              <a:rPr lang="en-US" altLang="zh-TW" dirty="0"/>
              <a:t>1 </a:t>
            </a:r>
            <a:r>
              <a:rPr lang="zh-TW" altLang="en-US" dirty="0"/>
              <a:t>的重疊 </a:t>
            </a:r>
            <a:r>
              <a:rPr lang="en-US" altLang="zh-TW" dirty="0" err="1"/>
              <a:t>patche</a:t>
            </a:r>
            <a:r>
              <a:rPr lang="en-US" altLang="zh-TW" dirty="0"/>
              <a:t> </a:t>
            </a:r>
            <a:r>
              <a:rPr lang="zh-TW" altLang="en-US" dirty="0"/>
              <a:t>，再由這些 </a:t>
            </a:r>
            <a:r>
              <a:rPr lang="en-US" altLang="zh-TW" dirty="0" err="1"/>
              <a:t>patche</a:t>
            </a:r>
            <a:r>
              <a:rPr lang="en-US" altLang="zh-TW" dirty="0"/>
              <a:t> </a:t>
            </a:r>
            <a:r>
              <a:rPr lang="zh-TW" altLang="en-US" dirty="0"/>
              <a:t>去估計 </a:t>
            </a:r>
            <a:r>
              <a:rPr lang="en-US" altLang="zh-TW" dirty="0"/>
              <a:t>variance </a:t>
            </a:r>
            <a:r>
              <a:rPr lang="zh-TW" altLang="en-US" dirty="0"/>
              <a:t>，取最小的 </a:t>
            </a:r>
            <a:r>
              <a:rPr lang="en-US" altLang="zh-TW" sz="1200" dirty="0"/>
              <a:t>variance </a:t>
            </a:r>
            <a:r>
              <a:rPr lang="zh-TW" altLang="en-US" sz="1200" dirty="0"/>
              <a:t>結果的</a:t>
            </a:r>
            <a:r>
              <a:rPr lang="en-US" altLang="zh-TW" sz="1200" dirty="0"/>
              <a:t>25%</a:t>
            </a:r>
            <a:r>
              <a:rPr lang="zh-TW" altLang="en-US" sz="1200" dirty="0"/>
              <a:t>。</a:t>
            </a:r>
            <a:endParaRPr lang="en-US" altLang="zh-TW" sz="12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TW" altLang="en-US" sz="1200" dirty="0"/>
              <a:t>所以剩下我們只要解出 </a:t>
            </a:r>
            <a:r>
              <a:rPr lang="en-US" altLang="zh-TW" dirty="0"/>
              <a:t>particle *particle</a:t>
            </a:r>
            <a:r>
              <a:rPr lang="zh-TW" altLang="en-US" dirty="0"/>
              <a:t> 的 </a:t>
            </a:r>
            <a:r>
              <a:rPr lang="en-US" altLang="zh-TW" dirty="0"/>
              <a:t>Transpose </a:t>
            </a:r>
            <a:r>
              <a:rPr lang="zh-TW" altLang="en-US" dirty="0"/>
              <a:t>的期望值，而 </a:t>
            </a:r>
            <a:r>
              <a:rPr lang="en-US" altLang="zh-TW" dirty="0"/>
              <a:t>particle *particle</a:t>
            </a:r>
            <a:r>
              <a:rPr lang="zh-TW" altLang="en-US" dirty="0"/>
              <a:t> 的 </a:t>
            </a:r>
            <a:r>
              <a:rPr lang="en-US" altLang="zh-TW" dirty="0"/>
              <a:t>Transpose </a:t>
            </a:r>
            <a:r>
              <a:rPr lang="zh-TW" altLang="en-US" dirty="0"/>
              <a:t>的期望值會近似於 賽</a:t>
            </a:r>
            <a:r>
              <a:rPr lang="en-US" altLang="zh-TW" dirty="0"/>
              <a:t>(psi)</a:t>
            </a:r>
            <a:r>
              <a:rPr lang="zh-TW" altLang="en-US" dirty="0"/>
              <a:t> 乘上 </a:t>
            </a:r>
            <a:r>
              <a:rPr lang="en-US" altLang="zh-TW" dirty="0" err="1"/>
              <a:t>lamda</a:t>
            </a:r>
            <a:r>
              <a:rPr lang="en-US" altLang="zh-TW" dirty="0"/>
              <a:t> </a:t>
            </a:r>
            <a:r>
              <a:rPr lang="zh-TW" altLang="en-US" dirty="0"/>
              <a:t>乘上賽</a:t>
            </a:r>
            <a:r>
              <a:rPr lang="en-US" altLang="zh-TW" dirty="0"/>
              <a:t>(psi)</a:t>
            </a:r>
            <a:r>
              <a:rPr lang="zh-TW" altLang="en-US" dirty="0"/>
              <a:t> ，</a:t>
            </a:r>
            <a:r>
              <a:rPr lang="en-US" altLang="zh-TW" dirty="0" err="1"/>
              <a:t>lamda</a:t>
            </a:r>
            <a:r>
              <a:rPr lang="en-US" altLang="zh-TW" dirty="0"/>
              <a:t> </a:t>
            </a:r>
            <a:r>
              <a:rPr lang="zh-TW" altLang="en-US" dirty="0"/>
              <a:t>式對角矩陣，</a:t>
            </a:r>
            <a:r>
              <a:rPr lang="en-US" altLang="zh-TW" dirty="0"/>
              <a:t>eigenvalues</a:t>
            </a:r>
            <a:r>
              <a:rPr lang="zh-TW" altLang="en-US" dirty="0"/>
              <a:t> 在對角線上</a:t>
            </a:r>
            <a:endParaRPr lang="en-US" altLang="zh-TW" sz="1200" dirty="0"/>
          </a:p>
          <a:p>
            <a:endParaRPr lang="en-US" altLang="zh-TW" sz="1200" dirty="0"/>
          </a:p>
          <a:p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493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846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圖一是 </a:t>
            </a:r>
            <a:r>
              <a:rPr lang="en-US" altLang="zh-TW" dirty="0"/>
              <a:t>80s ribosome </a:t>
            </a:r>
            <a:r>
              <a:rPr lang="zh-TW" altLang="en-US" dirty="0"/>
              <a:t>解出來的前</a:t>
            </a:r>
            <a:r>
              <a:rPr lang="en-US" altLang="zh-TW" dirty="0"/>
              <a:t>16</a:t>
            </a:r>
            <a:r>
              <a:rPr lang="zh-TW" altLang="en-US" dirty="0"/>
              <a:t>個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特徵函數和特徵值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圖二是 前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個特​​徵值，從圖上可知當使用前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個特​​徵值已經捕獲超過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粒子圖像中的變異性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056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所以說 </a:t>
            </a:r>
            <a:r>
              <a:rPr lang="en-US" altLang="zh-TW" dirty="0"/>
              <a:t>score of </a:t>
            </a:r>
            <a:r>
              <a:rPr lang="en-US" altLang="zh-TW" dirty="0" err="1"/>
              <a:t>i</a:t>
            </a:r>
            <a:r>
              <a:rPr lang="en-US" altLang="zh-TW" dirty="0"/>
              <a:t>, j =log </a:t>
            </a:r>
            <a:r>
              <a:rPr lang="zh-TW" altLang="en-US" dirty="0"/>
              <a:t>的     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粒子加噪聲的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除上    噪聲的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，因為  </a:t>
            </a:r>
            <a:r>
              <a:rPr lang="en-US" altLang="zh-TW" dirty="0"/>
              <a:t>particle </a:t>
            </a:r>
            <a:r>
              <a:rPr lang="zh-TW" altLang="en-US" dirty="0"/>
              <a:t>跟  </a:t>
            </a:r>
            <a:r>
              <a:rPr lang="en-US" altLang="zh-TW" dirty="0"/>
              <a:t>noise </a:t>
            </a:r>
            <a:r>
              <a:rPr lang="zh-TW" altLang="en-US" dirty="0"/>
              <a:t>的分布是  </a:t>
            </a:r>
            <a:r>
              <a:rPr lang="en-US" altLang="zh-TW" dirty="0" err="1"/>
              <a:t>mult</a:t>
            </a:r>
            <a:r>
              <a:rPr lang="en-US" altLang="zh-TW" dirty="0"/>
              <a:t>-normal</a:t>
            </a:r>
            <a:r>
              <a:rPr lang="zh-TW" altLang="en-US" dirty="0"/>
              <a:t> ，所以可以寫成下面</a:t>
            </a:r>
            <a:r>
              <a:rPr lang="en-US" altLang="zh-TW" dirty="0"/>
              <a:t>2</a:t>
            </a:r>
            <a:r>
              <a:rPr lang="zh-TW" altLang="en-US" dirty="0"/>
              <a:t>個式子，在帶入上面的，可以等於後面這長串的式子</a:t>
            </a:r>
            <a:endParaRPr lang="en-US" altLang="zh-TW" dirty="0"/>
          </a:p>
          <a:p>
            <a:r>
              <a:rPr lang="zh-TW" altLang="en-US" dirty="0"/>
              <a:t>而當中的</a:t>
            </a:r>
            <a:r>
              <a:rPr lang="en-US" altLang="zh-TW" dirty="0"/>
              <a:t>sigma hat inverse </a:t>
            </a:r>
            <a:r>
              <a:rPr lang="zh-TW" altLang="en-US" dirty="0"/>
              <a:t>跟 </a:t>
            </a:r>
            <a:r>
              <a:rPr lang="en-US" altLang="zh-TW" dirty="0"/>
              <a:t>sigma hat </a:t>
            </a:r>
            <a:r>
              <a:rPr lang="zh-TW" altLang="en-US" dirty="0"/>
              <a:t>的絕對值 可以透過 </a:t>
            </a:r>
            <a:r>
              <a:rPr lang="en-US" altLang="zh-TW" dirty="0"/>
              <a:t>SVD</a:t>
            </a:r>
            <a:r>
              <a:rPr lang="zh-TW" altLang="en-US" dirty="0"/>
              <a:t> 去解，所以我們可以得到 在 </a:t>
            </a:r>
            <a:r>
              <a:rPr lang="en-US" altLang="zh-TW" dirty="0">
                <a:solidFill>
                  <a:srgbClr val="2E2E2E"/>
                </a:solidFill>
                <a:latin typeface="NexusSerif"/>
              </a:rPr>
              <a:t>micrograph</a:t>
            </a:r>
            <a:r>
              <a:rPr lang="zh-TW" altLang="en-US" dirty="0">
                <a:solidFill>
                  <a:srgbClr val="2E2E2E"/>
                </a:solidFill>
                <a:latin typeface="NexusSerif"/>
              </a:rPr>
              <a:t> 位置第 </a:t>
            </a:r>
            <a:r>
              <a:rPr lang="en-US" altLang="zh-TW" dirty="0">
                <a:solidFill>
                  <a:srgbClr val="2E2E2E"/>
                </a:solidFill>
                <a:latin typeface="NexusSerif"/>
              </a:rPr>
              <a:t>I</a:t>
            </a:r>
            <a:r>
              <a:rPr lang="zh-TW" altLang="en-US" dirty="0">
                <a:solidFill>
                  <a:srgbClr val="2E2E2E"/>
                </a:solidFill>
                <a:latin typeface="NexusSerif"/>
              </a:rPr>
              <a:t> 行 第 </a:t>
            </a:r>
            <a:r>
              <a:rPr lang="en-US" altLang="zh-TW" dirty="0">
                <a:solidFill>
                  <a:srgbClr val="2E2E2E"/>
                </a:solidFill>
                <a:latin typeface="NexusSerif"/>
              </a:rPr>
              <a:t>j </a:t>
            </a:r>
            <a:r>
              <a:rPr lang="zh-TW" altLang="en-US" dirty="0">
                <a:solidFill>
                  <a:srgbClr val="2E2E2E"/>
                </a:solidFill>
                <a:latin typeface="NexusSerif"/>
              </a:rPr>
              <a:t>列的 </a:t>
            </a:r>
            <a:r>
              <a:rPr lang="en-US" altLang="zh-TW" dirty="0">
                <a:solidFill>
                  <a:srgbClr val="2E2E2E"/>
                </a:solidFill>
                <a:latin typeface="NexusSerif"/>
              </a:rPr>
              <a:t>score </a:t>
            </a:r>
            <a:r>
              <a:rPr lang="zh-TW" altLang="en-US" dirty="0">
                <a:solidFill>
                  <a:srgbClr val="2E2E2E"/>
                </a:solidFill>
                <a:latin typeface="NexusSerif"/>
              </a:rPr>
              <a:t>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641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778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有了 </a:t>
                </a:r>
                <a:r>
                  <a:rPr lang="en-US" altLang="zh-TW" dirty="0"/>
                  <a:t>score </a:t>
                </a:r>
                <a:r>
                  <a:rPr lang="zh-TW" altLang="en-US" dirty="0"/>
                  <a:t>值，我們現在要透過這個 </a:t>
                </a:r>
                <a:r>
                  <a:rPr lang="en-US" altLang="zh-TW" dirty="0"/>
                  <a:t>score </a:t>
                </a:r>
                <a:r>
                  <a:rPr lang="zh-TW" altLang="en-US" dirty="0"/>
                  <a:t>值去圈出 </a:t>
                </a:r>
                <a:r>
                  <a:rPr lang="en-US" altLang="zh-TW" dirty="0"/>
                  <a:t>particle </a:t>
                </a:r>
                <a:r>
                  <a:rPr lang="zh-TW" altLang="en-US" dirty="0"/>
                  <a:t>，找 </a:t>
                </a:r>
                <a:r>
                  <a:rPr lang="en-US" altLang="zh-TW" dirty="0"/>
                  <a:t>score </a:t>
                </a:r>
                <a:r>
                  <a:rPr lang="zh-TW" altLang="en-US" dirty="0"/>
                  <a:t>的最大值的位置，以此為中心，半徑為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TW" altLang="en-US" dirty="0"/>
                  <a:t>， 畫個圓，圈出 </a:t>
                </a:r>
                <a:r>
                  <a:rPr lang="en-US" altLang="zh-TW" dirty="0"/>
                  <a:t>particle</a:t>
                </a:r>
                <a:r>
                  <a:rPr lang="zh-TW" altLang="en-US" dirty="0"/>
                  <a:t>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定義半徑內的所有像素都被排除在拾取之外，</a:t>
                </a:r>
                <a:b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由於這個圈以內的部分將不被計算，對於緊密堆積、形狀不規則的顆粒，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較小的值可能會提供更好的結果。</a:t>
                </a: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Score&lt;0 </a:t>
                </a:r>
                <a:r>
                  <a:rPr lang="zh-TW" altLang="en-US" dirty="0"/>
                  <a:t>表示 其餘的 </a:t>
                </a:r>
                <a:r>
                  <a:rPr lang="en-US" altLang="zh-TW" dirty="0"/>
                  <a:t>patch </a:t>
                </a:r>
                <a:r>
                  <a:rPr lang="zh-TW" altLang="en-US" dirty="0"/>
                  <a:t>有很高的機率只剩 </a:t>
                </a:r>
                <a:r>
                  <a:rPr lang="en-US" altLang="zh-TW" dirty="0"/>
                  <a:t>noise </a:t>
                </a: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有了 </a:t>
                </a:r>
                <a:r>
                  <a:rPr lang="en-US" altLang="zh-TW" dirty="0"/>
                  <a:t>score </a:t>
                </a:r>
                <a:r>
                  <a:rPr lang="zh-TW" altLang="en-US" dirty="0"/>
                  <a:t>值，我們現在要透過這個 </a:t>
                </a:r>
                <a:r>
                  <a:rPr lang="en-US" altLang="zh-TW" dirty="0"/>
                  <a:t>score </a:t>
                </a:r>
                <a:r>
                  <a:rPr lang="zh-TW" altLang="en-US" dirty="0"/>
                  <a:t>值去圈出 </a:t>
                </a:r>
                <a:r>
                  <a:rPr lang="en-US" altLang="zh-TW" dirty="0"/>
                  <a:t>particle </a:t>
                </a:r>
                <a:r>
                  <a:rPr lang="zh-TW" altLang="en-US" dirty="0"/>
                  <a:t>，找 </a:t>
                </a:r>
                <a:r>
                  <a:rPr lang="en-US" altLang="zh-TW" dirty="0"/>
                  <a:t>score </a:t>
                </a:r>
                <a:r>
                  <a:rPr lang="zh-TW" altLang="en-US" dirty="0"/>
                  <a:t>的最大值的位置，以此為中心，半徑為 </a:t>
                </a:r>
                <a:r>
                  <a:rPr lang="en-US" altLang="zh-TW" i="0" dirty="0">
                    <a:latin typeface="Cambria Math" panose="02040503050406030204" pitchFamily="18" charset="0"/>
                  </a:rPr>
                  <a:t>𝑎</a:t>
                </a:r>
                <a:r>
                  <a:rPr lang="zh-TW" altLang="en-US" dirty="0"/>
                  <a:t>， 畫個圓，圈出 </a:t>
                </a:r>
                <a:r>
                  <a:rPr lang="en-US" altLang="zh-TW" dirty="0"/>
                  <a:t>particle</a:t>
                </a:r>
                <a:r>
                  <a:rPr lang="zh-TW" altLang="en-US" dirty="0"/>
                  <a:t>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定義半徑內的所有像素都被排除在拾取之外，</a:t>
                </a:r>
                <a:b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由於這個圈以內的部分將不被計算，對於緊密堆積、形狀不規則的顆粒，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較小的值可能會提供更好的結果。</a:t>
                </a: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Score&lt;0 </a:t>
                </a:r>
                <a:r>
                  <a:rPr lang="zh-TW" altLang="en-US" dirty="0"/>
                  <a:t>表示 其餘的 </a:t>
                </a:r>
                <a:r>
                  <a:rPr lang="en-US" altLang="zh-TW" dirty="0"/>
                  <a:t>patch </a:t>
                </a:r>
                <a:r>
                  <a:rPr lang="zh-TW" altLang="en-US" dirty="0"/>
                  <a:t>有很高的機率只剩 </a:t>
                </a:r>
                <a:r>
                  <a:rPr lang="en-US" altLang="zh-TW" dirty="0"/>
                  <a:t>noise </a:t>
                </a: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044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 </a:t>
            </a:r>
            <a:r>
              <a:rPr lang="en-US" altLang="zh-TW" dirty="0"/>
              <a:t>KLT</a:t>
            </a:r>
            <a:r>
              <a:rPr lang="zh-TW" altLang="en-US" dirty="0"/>
              <a:t> </a:t>
            </a:r>
            <a:r>
              <a:rPr lang="en-US" altLang="zh-TW" dirty="0"/>
              <a:t>picker </a:t>
            </a:r>
            <a:r>
              <a:rPr lang="zh-TW" altLang="en-US" dirty="0"/>
              <a:t>完整的操作流程，首先拿到一張 </a:t>
            </a:r>
            <a:r>
              <a:rPr lang="en-US" altLang="zh-TW" dirty="0"/>
              <a:t>micrograph image</a:t>
            </a:r>
            <a:r>
              <a:rPr lang="zh-TW" altLang="en-US" dirty="0"/>
              <a:t>，將 </a:t>
            </a:r>
            <a:r>
              <a:rPr lang="en-US" altLang="zh-TW" dirty="0"/>
              <a:t>micrograph image</a:t>
            </a:r>
            <a:r>
              <a:rPr lang="zh-TW" altLang="en-US" dirty="0"/>
              <a:t> 分成 </a:t>
            </a:r>
            <a:r>
              <a:rPr lang="en-US" altLang="zh-TW" dirty="0"/>
              <a:t>M</a:t>
            </a:r>
            <a:r>
              <a:rPr lang="zh-TW" altLang="en-US" dirty="0"/>
              <a:t> 張 </a:t>
            </a:r>
            <a:r>
              <a:rPr lang="en-US" altLang="zh-TW" dirty="0"/>
              <a:t>patch</a:t>
            </a:r>
            <a:r>
              <a:rPr lang="zh-TW" altLang="en-US" dirty="0"/>
              <a:t>，估計 </a:t>
            </a:r>
            <a:r>
              <a:rPr lang="en-US" altLang="zh-TW" dirty="0"/>
              <a:t>RPSD</a:t>
            </a:r>
            <a:r>
              <a:rPr lang="zh-TW" altLang="en-US" dirty="0"/>
              <a:t> ，估計 </a:t>
            </a:r>
            <a:r>
              <a:rPr lang="en-US" altLang="zh-TW" dirty="0"/>
              <a:t>noise </a:t>
            </a:r>
            <a:r>
              <a:rPr lang="zh-TW" altLang="en-US" dirty="0"/>
              <a:t>，估計 </a:t>
            </a:r>
            <a:r>
              <a:rPr lang="en-US" altLang="zh-TW" dirty="0"/>
              <a:t>temple</a:t>
            </a:r>
            <a:r>
              <a:rPr lang="zh-TW" altLang="en-US" dirty="0"/>
              <a:t>，計算</a:t>
            </a:r>
            <a:r>
              <a:rPr lang="en-US" altLang="zh-TW" dirty="0"/>
              <a:t>score</a:t>
            </a:r>
            <a:r>
              <a:rPr lang="zh-TW" altLang="en-US" dirty="0"/>
              <a:t>，取出 </a:t>
            </a:r>
            <a:r>
              <a:rPr lang="en-US" altLang="zh-TW" dirty="0"/>
              <a:t>particle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565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後面作者針對他的方法去做了一些實驗測試，以下是作者的結果，首先作者的實驗設置，作者先將 </a:t>
            </a:r>
            <a:r>
              <a:rPr lang="en-US" altLang="zh-TW" dirty="0"/>
              <a:t>micrograph</a:t>
            </a:r>
            <a:r>
              <a:rPr lang="zh-TW" altLang="en-US" dirty="0"/>
              <a:t> </a:t>
            </a:r>
            <a:r>
              <a:rPr lang="en-US" altLang="zh-TW" dirty="0" err="1"/>
              <a:t>downsampled</a:t>
            </a:r>
            <a:r>
              <a:rPr lang="zh-TW" altLang="en-US" dirty="0"/>
              <a:t>  到  </a:t>
            </a:r>
            <a:r>
              <a:rPr lang="en-US" altLang="zh-TW" dirty="0"/>
              <a:t>20%-50% </a:t>
            </a:r>
            <a:r>
              <a:rPr lang="zh-TW" altLang="en-US" dirty="0"/>
              <a:t>，然後 </a:t>
            </a:r>
            <a:r>
              <a:rPr lang="en-US" altLang="zh-TW" dirty="0"/>
              <a:t>Normalized</a:t>
            </a:r>
            <a:r>
              <a:rPr lang="zh-TW" altLang="en-US" dirty="0"/>
              <a:t>，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消除了最低和最高頻率的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最低頻率被剔除，因為它們不包含用於估計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RPSD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的足夠樣本，而最高頻率被剔除，因為它們主要包含噪聲，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小於估計粒子大小的一半，因為這在實踐中會導致更好的中心粒子選擇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196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071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690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3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他的方法分別在   </a:t>
            </a:r>
            <a:r>
              <a:rPr lang="en-US" altLang="zh-TW" dirty="0"/>
              <a:t>80S ribosome </a:t>
            </a:r>
            <a:r>
              <a:rPr lang="zh-TW" altLang="en-US" dirty="0"/>
              <a:t>大分子 、 </a:t>
            </a:r>
            <a:r>
              <a:rPr lang="en-US" altLang="zh-TW" dirty="0"/>
              <a:t>beta-galactosidase</a:t>
            </a:r>
            <a:r>
              <a:rPr lang="zh-TW" altLang="en-US" dirty="0"/>
              <a:t> 小分子 ，以及 </a:t>
            </a:r>
            <a:r>
              <a:rPr lang="en-US" altLang="zh-TW" dirty="0"/>
              <a:t>Synaptic RAG1-RAG2</a:t>
            </a:r>
            <a:r>
              <a:rPr lang="zh-TW" altLang="en-US" dirty="0"/>
              <a:t> 更小的分子這</a:t>
            </a:r>
            <a:r>
              <a:rPr lang="en-US" altLang="zh-TW" dirty="0"/>
              <a:t>3</a:t>
            </a:r>
            <a:r>
              <a:rPr lang="zh-TW" altLang="en-US" dirty="0"/>
              <a:t>筆數據都能的到不錯的結果，</a:t>
            </a:r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以最少的手動工作實現了高分辨率，但這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筆數據只有其中一筆優於以發表的文章，表示全自動揀選可能是有代價的，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拾取器專為處理低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顯微照片而設計，它易於使用、快速且數學嚴謹。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但他能然有些問題，若影像中</a:t>
            </a:r>
            <a:r>
              <a:rPr lang="zh-TW" altLang="en-US" dirty="0"/>
              <a:t>有許多的汙染，會降低 </a:t>
            </a:r>
            <a:r>
              <a:rPr lang="en-US" altLang="zh-TW" dirty="0"/>
              <a:t>RPSD</a:t>
            </a:r>
            <a:r>
              <a:rPr lang="zh-TW" altLang="en-US" dirty="0"/>
              <a:t> 估計，另一個問題當 </a:t>
            </a:r>
            <a:r>
              <a:rPr lang="en-US" altLang="zh-TW" dirty="0"/>
              <a:t>particles</a:t>
            </a:r>
            <a:r>
              <a:rPr lang="zh-TW" altLang="en-US" dirty="0"/>
              <a:t> 過度密集，</a:t>
            </a:r>
            <a:r>
              <a:rPr lang="en-US" altLang="zh-TW" dirty="0"/>
              <a:t>KLT</a:t>
            </a:r>
            <a:r>
              <a:rPr lang="zh-TW" altLang="en-US" dirty="0"/>
              <a:t> </a:t>
            </a:r>
            <a:r>
              <a:rPr lang="en-US" altLang="zh-TW" dirty="0"/>
              <a:t>picker </a:t>
            </a:r>
            <a:r>
              <a:rPr lang="zh-TW" altLang="en-US" dirty="0"/>
              <a:t>會傾向選擇高 </a:t>
            </a:r>
            <a:r>
              <a:rPr lang="en-US" altLang="zh-TW" dirty="0"/>
              <a:t>score </a:t>
            </a:r>
            <a:r>
              <a:rPr lang="zh-TW" altLang="en-US" dirty="0"/>
              <a:t>位置，而非</a:t>
            </a:r>
            <a:r>
              <a:rPr lang="en-US" altLang="zh-TW" dirty="0"/>
              <a:t>particle</a:t>
            </a:r>
            <a:r>
              <a:rPr lang="zh-TW" altLang="en-US" dirty="0"/>
              <a:t>的中心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515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889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017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09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這是一張 </a:t>
            </a:r>
            <a:r>
              <a:rPr lang="en-US" altLang="zh-TW" dirty="0"/>
              <a:t>micrograph</a:t>
            </a:r>
            <a:r>
              <a:rPr lang="zh-TW" altLang="en-US" dirty="0"/>
              <a:t> ，我們要從這樣一張 </a:t>
            </a:r>
            <a:r>
              <a:rPr lang="en-US" altLang="zh-TW" dirty="0"/>
              <a:t>micrograph</a:t>
            </a:r>
            <a:r>
              <a:rPr lang="zh-TW" altLang="en-US" dirty="0"/>
              <a:t> 挑出 </a:t>
            </a:r>
            <a:r>
              <a:rPr lang="en-US" altLang="zh-TW" dirty="0"/>
              <a:t>particle</a:t>
            </a:r>
            <a:r>
              <a:rPr lang="zh-TW" altLang="en-US" dirty="0"/>
              <a:t>，用人工的方式一顆一顆的挑，是一件費時又費力的工作，更何況我們又不只一張</a:t>
            </a:r>
            <a:r>
              <a:rPr lang="en-US" altLang="zh-TW" dirty="0"/>
              <a:t>micrograph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因此就會想的如何能讓電腦幫我們自動挑選 </a:t>
            </a:r>
            <a:r>
              <a:rPr lang="en-US" altLang="zh-TW" dirty="0"/>
              <a:t>particle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293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041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953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69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Topaz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，這是一種使用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學習進行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 picking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，如圖我們可以看到他先挑選要標記的一組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出來，令為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，其他未標記的區域令為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226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zh-TW" dirty="0">
                <a:solidFill>
                  <a:schemeClr val="accent2"/>
                </a:solidFill>
              </a:rPr>
              <a:t>DoG picker</a:t>
            </a:r>
            <a:r>
              <a:rPr lang="zh-TW" altLang="en-US" dirty="0">
                <a:solidFill>
                  <a:schemeClr val="accent2"/>
                </a:solidFill>
              </a:rPr>
              <a:t>，基於高斯圖像轉換的差分去做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 picking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，由圖可知當解析度越來越高，我們的圖也越來越模糊，再藉由差分可以找到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可能了位置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770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solidFill>
                  <a:srgbClr val="0070C0"/>
                </a:solidFill>
              </a:rPr>
              <a:t>crYOLO</a:t>
            </a:r>
            <a:r>
              <a:rPr lang="zh-TW" altLang="en-US" sz="1200" b="0" i="0" kern="1200" dirty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，是將 </a:t>
            </a:r>
            <a:r>
              <a:rPr lang="en-US" altLang="zh-TW" dirty="0"/>
              <a:t>micrograph</a:t>
            </a:r>
            <a:r>
              <a:rPr lang="zh-TW" altLang="en-US" dirty="0"/>
              <a:t> 劃分為一個網格，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並為網格的每個單元格預測它是否包含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的中心，然後估計單元格內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中心的相對位置，所以在訓練期間只需標記正例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46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70C0"/>
                </a:solidFill>
              </a:rPr>
              <a:t>The APPLE picker </a:t>
            </a:r>
            <a:r>
              <a:rPr lang="zh-TW" altLang="en-US" dirty="0">
                <a:solidFill>
                  <a:srgbClr val="0070C0"/>
                </a:solidFill>
              </a:rPr>
              <a:t>，藉由找訊號來框出</a:t>
            </a:r>
            <a:r>
              <a:rPr lang="en-US" altLang="zh-TW" dirty="0">
                <a:solidFill>
                  <a:srgbClr val="0070C0"/>
                </a:solidFill>
              </a:rPr>
              <a:t>particle(</a:t>
            </a:r>
            <a:r>
              <a:rPr lang="zh-TW" altLang="en-US" dirty="0">
                <a:solidFill>
                  <a:srgbClr val="0070C0"/>
                </a:solidFill>
              </a:rPr>
              <a:t>有</a:t>
            </a:r>
            <a:r>
              <a:rPr lang="en-US" altLang="zh-TW" dirty="0">
                <a:solidFill>
                  <a:srgbClr val="0070C0"/>
                </a:solidFill>
              </a:rPr>
              <a:t>particle </a:t>
            </a:r>
            <a:r>
              <a:rPr lang="zh-TW" altLang="en-US" dirty="0">
                <a:solidFill>
                  <a:srgbClr val="0070C0"/>
                </a:solidFill>
              </a:rPr>
              <a:t>跟沒有</a:t>
            </a:r>
            <a:r>
              <a:rPr lang="en-US" altLang="zh-TW" dirty="0">
                <a:solidFill>
                  <a:srgbClr val="0070C0"/>
                </a:solidFill>
              </a:rPr>
              <a:t>particle</a:t>
            </a:r>
            <a:r>
              <a:rPr lang="zh-TW" altLang="en-US" dirty="0">
                <a:solidFill>
                  <a:srgbClr val="0070C0"/>
                </a:solidFill>
              </a:rPr>
              <a:t>之間的訊號差</a:t>
            </a:r>
            <a:r>
              <a:rPr lang="en-US" altLang="zh-TW" dirty="0">
                <a:solidFill>
                  <a:srgbClr val="0070C0"/>
                </a:solidFill>
              </a:rPr>
              <a:t>)</a:t>
            </a:r>
            <a:r>
              <a:rPr lang="zh-TW" altLang="en-US" dirty="0">
                <a:solidFill>
                  <a:srgbClr val="0070C0"/>
                </a:solidFill>
              </a:rPr>
              <a:t>，在透過一些方去</a:t>
            </a:r>
            <a:r>
              <a:rPr lang="en-US" altLang="zh-TW" dirty="0">
                <a:solidFill>
                  <a:srgbClr val="0070C0"/>
                </a:solidFill>
              </a:rPr>
              <a:t>(</a:t>
            </a:r>
            <a:r>
              <a:rPr lang="zh-TW" altLang="en-US" dirty="0">
                <a:solidFill>
                  <a:srgbClr val="0070C0"/>
                </a:solidFill>
              </a:rPr>
              <a:t>放大縮小影像</a:t>
            </a:r>
            <a:r>
              <a:rPr lang="en-US" altLang="zh-TW" dirty="0">
                <a:solidFill>
                  <a:srgbClr val="0070C0"/>
                </a:solidFill>
              </a:rPr>
              <a:t>)</a:t>
            </a:r>
            <a:r>
              <a:rPr lang="zh-TW" altLang="en-US" dirty="0">
                <a:solidFill>
                  <a:srgbClr val="0070C0"/>
                </a:solidFill>
              </a:rPr>
              <a:t>過濾那些不是 </a:t>
            </a:r>
            <a:r>
              <a:rPr lang="en-US" altLang="zh-TW" dirty="0">
                <a:solidFill>
                  <a:srgbClr val="0070C0"/>
                </a:solidFill>
              </a:rPr>
              <a:t>particle </a:t>
            </a:r>
            <a:r>
              <a:rPr lang="zh-TW" altLang="en-US" dirty="0">
                <a:solidFill>
                  <a:srgbClr val="0070C0"/>
                </a:solidFill>
              </a:rPr>
              <a:t>的位置</a:t>
            </a:r>
            <a:endParaRPr lang="en-US" altLang="zh-TW" dirty="0">
              <a:solidFill>
                <a:srgbClr val="0070C0"/>
              </a:solidFill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402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solidFill>
                  <a:srgbClr val="0070C0"/>
                </a:solidFill>
              </a:rPr>
              <a:t>DeepPicker</a:t>
            </a:r>
            <a:r>
              <a:rPr lang="zh-TW" altLang="en-US" dirty="0">
                <a:solidFill>
                  <a:srgbClr val="0070C0"/>
                </a:solidFill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訓練數據包括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張顯微照片</a:t>
            </a:r>
            <a:r>
              <a:rPr lang="el-G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γ-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secretase (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Sun et al., 2015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從 ScienceDirect 的 AI 生成的主題頁面了解有關剪接體的更多信息"/>
              </a:rPr>
              <a:t>spliceosome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Yan et al., 2015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從 ScienceDirect 的 AI 生成的主題頁面了解有關 TRPV1 的更多信息"/>
              </a:rPr>
              <a:t>TRPV1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Liao et al., 2013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),</a:t>
            </a:r>
            <a:r>
              <a:rPr lang="el-G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半乳糖苷酶（</a:t>
            </a:r>
            <a:r>
              <a:rPr lang="en-US" altLang="zh-TW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Bartesaghi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 </a:t>
            </a:r>
            <a:r>
              <a:rPr lang="zh-TW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等人，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2014 </a:t>
            </a:r>
            <a:r>
              <a:rPr lang="zh-TW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年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從 ScienceDirect 的 AI 生成的主題頁面了解有關 N-Ethylmaleimide 的更多信息"/>
              </a:rPr>
              <a:t>N-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從 ScienceDirect 的 AI 生成的主題頁面了解有關 N-Ethylmaleimide 的更多信息"/>
              </a:rPr>
              <a:t>乙基馬來酰亞胺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敏感因子復合物（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趙等人，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2015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年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人工標記訊號，訓練模型，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評分、清洗、過濾、排序和迭代，最終得到可能的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939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這是今天要介紹的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picking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方式，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，他的優點是</a:t>
            </a:r>
            <a:r>
              <a:rPr lang="zh-TW" altLang="en-US" dirty="0"/>
              <a:t>全自動挑選 </a:t>
            </a:r>
            <a:r>
              <a:rPr lang="en-US" altLang="zh-TW" dirty="0"/>
              <a:t>particle</a:t>
            </a:r>
            <a:r>
              <a:rPr lang="zh-TW" altLang="en-US" dirty="0"/>
              <a:t> 的方法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而且我們只需要給他 </a:t>
            </a:r>
            <a:r>
              <a:rPr lang="en-US" altLang="zh-TW" dirty="0"/>
              <a:t>particle</a:t>
            </a:r>
            <a:r>
              <a:rPr lang="zh-TW" altLang="en-US" dirty="0"/>
              <a:t> 大小 這項參數，他就能進行 </a:t>
            </a:r>
            <a:r>
              <a:rPr lang="en-US" altLang="zh-TW" dirty="0"/>
              <a:t>picking</a:t>
            </a:r>
            <a:r>
              <a:rPr lang="zh-TW" altLang="en-US" dirty="0"/>
              <a:t>，他的方法主要是透過計算 </a:t>
            </a:r>
            <a:r>
              <a:rPr lang="en-US" altLang="zh-TW" dirty="0"/>
              <a:t>template</a:t>
            </a:r>
            <a:r>
              <a:rPr lang="zh-TW" altLang="en-US" dirty="0"/>
              <a:t>，用 </a:t>
            </a:r>
            <a:r>
              <a:rPr lang="en-US" altLang="zh-TW" dirty="0"/>
              <a:t>template</a:t>
            </a:r>
            <a:r>
              <a:rPr lang="zh-TW" altLang="en-US" dirty="0"/>
              <a:t> 與 </a:t>
            </a:r>
            <a:r>
              <a:rPr lang="en-US" altLang="zh-TW" dirty="0"/>
              <a:t>particle </a:t>
            </a:r>
            <a:r>
              <a:rPr lang="zh-TW" altLang="en-US" dirty="0"/>
              <a:t>相關性，來推測 </a:t>
            </a:r>
            <a:r>
              <a:rPr lang="en-US" altLang="zh-TW" dirty="0"/>
              <a:t>particle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7B6AE-C97B-47BF-BA60-5F278A3A230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10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DD290-9EBC-411B-B280-1AE2B91296E0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86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F2C5D-CFC5-4DD0-AF80-CB371A84EDBE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09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DA05-B78E-40DA-8767-1757EB155F95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948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EBF9A-4A6F-43D9-A5DE-D47C40E50EF9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72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A906-741C-4768-AAE7-C01CD5B96537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4427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2850-793F-4B2F-8529-0BA707AFDE1E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376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E483-6B79-488D-95FD-E48471DBC62B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721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4126-BB0B-4F77-A892-3CB76251C889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29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6662C-F712-43EE-AB74-DB808AD27743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11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111B-C1FF-41A5-882F-097BF8DACDD7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49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5D51-DF61-4651-A632-557CB8BD44CE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675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DB16-B18F-4502-AEA5-51C8419BF438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6166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8DD6-1765-4517-91F1-8EA415C2DD36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28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2D7D-A0A9-414F-99D1-05883AD4EFF3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281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444E-C0CF-4BAA-A1ED-879BFC130BF6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9515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2D7-BA66-4A22-94A3-5D4E6D303EE5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24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BDEA-BE5E-467E-B940-511179FEDBE5}" type="datetime1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2ADB5A-E305-48B7-9985-BBEB9B34C7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98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sciencedirect.com/science/article/pii/S1047847720300356#b0065" TargetMode="External"/><Relationship Id="rId3" Type="http://schemas.openxmlformats.org/officeDocument/2006/relationships/image" Target="../media/image11.tmp"/><Relationship Id="rId7" Type="http://schemas.openxmlformats.org/officeDocument/2006/relationships/image" Target="../media/image14.png"/><Relationship Id="rId12" Type="http://schemas.openxmlformats.org/officeDocument/2006/relationships/hyperlink" Target="https://www.sciencedirect.com/science/article/pii/S1047847720300356#e00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30.png"/><Relationship Id="rId5" Type="http://schemas.openxmlformats.org/officeDocument/2006/relationships/image" Target="../media/image12.png"/><Relationship Id="rId10" Type="http://schemas.openxmlformats.org/officeDocument/2006/relationships/hyperlink" Target="https://www.sciencedirect.com/science/article/pii/S1047847720300356#b0055" TargetMode="External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4.png"/><Relationship Id="rId7" Type="http://schemas.openxmlformats.org/officeDocument/2006/relationships/image" Target="../media/image17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0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hyperlink" Target="https://www.sciencedirect.com/science/article/pii/S1047847720300356#b0130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047847720300356#b0135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www.sciencedirect.com/science/article/pii/S1047847720300356#b013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047847720300356#b0010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hyperlink" Target="https://www.sciencedirect.com/science/article/pii/S1047847720300356#b008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ubmed.ncbi.nlm.nih.gov/19374019/" TargetMode="External"/><Relationship Id="rId3" Type="http://schemas.openxmlformats.org/officeDocument/2006/relationships/hyperlink" Target="https://github.com/ShkolniskyLab/kltpicker_matlab" TargetMode="External"/><Relationship Id="rId7" Type="http://schemas.openxmlformats.org/officeDocument/2006/relationships/hyperlink" Target="https://www.nature.com/articles/s41592-019-0575-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ites.google.com/site/yoelshkolnisky/software" TargetMode="External"/><Relationship Id="rId11" Type="http://schemas.openxmlformats.org/officeDocument/2006/relationships/hyperlink" Target="https://www.sciencedirect.com/science/article/pii/S1047847716301472" TargetMode="External"/><Relationship Id="rId5" Type="http://schemas.openxmlformats.org/officeDocument/2006/relationships/hyperlink" Target="https://www.sciencedirect.com/science/article/pii/S1047847720300356" TargetMode="External"/><Relationship Id="rId10" Type="http://schemas.openxmlformats.org/officeDocument/2006/relationships/hyperlink" Target="https://www.ncbi.nlm.nih.gov/pmc/articles/PMC6183064/" TargetMode="External"/><Relationship Id="rId4" Type="http://schemas.openxmlformats.org/officeDocument/2006/relationships/hyperlink" Target="https://github.com/ShkolniskyLab/kltpicker" TargetMode="External"/><Relationship Id="rId9" Type="http://schemas.openxmlformats.org/officeDocument/2006/relationships/hyperlink" Target="https://www.nature.com/articles/s42003-019-0437-z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4B1A2A-127A-42BF-8589-C08484378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0397" y="2605849"/>
            <a:ext cx="9574790" cy="1646302"/>
          </a:xfrm>
        </p:spPr>
        <p:txBody>
          <a:bodyPr/>
          <a:lstStyle/>
          <a:p>
            <a:r>
              <a:rPr lang="en-US" altLang="zh-TW" dirty="0"/>
              <a:t>KLT picker: Particle picking using data-driven optimal templates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8E34950-B9EB-4206-A9F7-FE41F779A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513" y="4251084"/>
            <a:ext cx="7766936" cy="1096899"/>
          </a:xfrm>
        </p:spPr>
        <p:txBody>
          <a:bodyPr>
            <a:normAutofit/>
          </a:bodyPr>
          <a:lstStyle/>
          <a:p>
            <a:r>
              <a:rPr lang="en-US" altLang="zh-TW" sz="2000" dirty="0" err="1"/>
              <a:t>Amitay</a:t>
            </a:r>
            <a:r>
              <a:rPr lang="en-US" altLang="zh-TW" sz="2000" dirty="0"/>
              <a:t> </a:t>
            </a:r>
            <a:r>
              <a:rPr lang="en-US" altLang="zh-TW" sz="2000" dirty="0" err="1"/>
              <a:t>Eldar</a:t>
            </a:r>
            <a:r>
              <a:rPr lang="en-US" altLang="zh-TW" sz="2000" dirty="0"/>
              <a:t>, Boris </a:t>
            </a:r>
            <a:r>
              <a:rPr lang="en-US" altLang="zh-TW" sz="2000" dirty="0" err="1"/>
              <a:t>Landa</a:t>
            </a:r>
            <a:r>
              <a:rPr lang="en-US" altLang="zh-TW" sz="2000" dirty="0"/>
              <a:t> and </a:t>
            </a:r>
            <a:r>
              <a:rPr lang="en-US" altLang="zh-TW" sz="2000" dirty="0" err="1"/>
              <a:t>Yoel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Shkolnisky</a:t>
            </a:r>
            <a:endParaRPr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5C3E63-E530-450B-8076-CA0E45C0506C}"/>
              </a:ext>
            </a:extLst>
          </p:cNvPr>
          <p:cNvSpPr/>
          <p:nvPr/>
        </p:nvSpPr>
        <p:spPr>
          <a:xfrm>
            <a:off x="8316798" y="51633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蕭卉倫</a:t>
            </a:r>
          </a:p>
        </p:txBody>
      </p:sp>
    </p:spTree>
    <p:extLst>
      <p:ext uri="{BB962C8B-B14F-4D97-AF65-F5344CB8AC3E}">
        <p14:creationId xmlns:p14="http://schemas.microsoft.com/office/powerpoint/2010/main" val="1844104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7ADA0E3-6AA4-49F7-9480-80741778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5" y="1405579"/>
            <a:ext cx="7938991" cy="468440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503A57D5-AAE4-409A-92EB-1EB6E572BF30}"/>
              </a:ext>
            </a:extLst>
          </p:cNvPr>
          <p:cNvSpPr txBox="1">
            <a:spLocks/>
          </p:cNvSpPr>
          <p:nvPr/>
        </p:nvSpPr>
        <p:spPr>
          <a:xfrm>
            <a:off x="577195" y="521575"/>
            <a:ext cx="85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Workflow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C3EDAA-6D96-41B5-89B6-53352E119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39"/>
          <a:stretch/>
        </p:blipFill>
        <p:spPr>
          <a:xfrm>
            <a:off x="3609572" y="1405579"/>
            <a:ext cx="2391178" cy="22095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4C3723C-800D-4227-A652-7332C219B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0" y="1167906"/>
            <a:ext cx="5819775" cy="1914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6BEC6F-46BC-4328-B72A-0ECA73BE27B3}"/>
              </a:ext>
            </a:extLst>
          </p:cNvPr>
          <p:cNvSpPr/>
          <p:nvPr/>
        </p:nvSpPr>
        <p:spPr>
          <a:xfrm>
            <a:off x="7029450" y="3209925"/>
            <a:ext cx="1314450" cy="43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4D13AE-4B53-4480-8DA6-6A74CE29E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80273">
            <a:off x="9013373" y="3291265"/>
            <a:ext cx="466725" cy="533400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D7FA908-F9EC-43E7-BE4A-10416B20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63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A37095-EDF1-4358-822A-22EC666A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85" y="48340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Computing data adaptive particle templates</a:t>
            </a:r>
            <a:br>
              <a:rPr lang="en-US" altLang="zh-TW" dirty="0"/>
            </a:br>
            <a:r>
              <a:rPr lang="zh-TW" altLang="en-US" dirty="0">
                <a:solidFill>
                  <a:schemeClr val="accent1"/>
                </a:solidFill>
                <a:latin typeface="+mj-ea"/>
              </a:rPr>
              <a:t> </a:t>
            </a:r>
            <a:endParaRPr lang="zh-TW" altLang="en-US" dirty="0">
              <a:solidFill>
                <a:schemeClr val="accent1"/>
              </a:solidFill>
              <a:latin typeface="+mj-ea"/>
              <a:cs typeface="Adobe Devanagari" panose="02040503050201020203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1498DD2-E3B4-4B04-B340-2A1EE633CE6D}"/>
              </a:ext>
            </a:extLst>
          </p:cNvPr>
          <p:cNvSpPr txBox="1"/>
          <p:nvPr/>
        </p:nvSpPr>
        <p:spPr>
          <a:xfrm>
            <a:off x="656169" y="2031765"/>
            <a:ext cx="834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we seek the set of orthogonal functions that maximize their correlation with the particle images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BD1AFD-C75D-485F-A557-F439E6DE7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2678096"/>
            <a:ext cx="8135485" cy="102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E07E0B4-18BA-4801-B56A-458C95DBA0DC}"/>
                  </a:ext>
                </a:extLst>
              </p:cNvPr>
              <p:cNvSpPr/>
              <p:nvPr/>
            </p:nvSpPr>
            <p:spPr>
              <a:xfrm>
                <a:off x="1033462" y="3795202"/>
                <a:ext cx="8596668" cy="991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where        is the disk of radius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,</a:t>
                </a: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             L2(</a:t>
                </a:r>
                <a:r>
                  <a:rPr lang="en-US" altLang="zh-TW" dirty="0" err="1">
                    <a:solidFill>
                      <a:srgbClr val="2E2E2E"/>
                    </a:solidFill>
                    <a:latin typeface="NexusSerif"/>
                  </a:rPr>
                  <a:t>aD</a:t>
                </a: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)    denotes the standard inner product on L2(</a:t>
                </a:r>
                <a:r>
                  <a:rPr lang="en-US" altLang="zh-TW" dirty="0" err="1">
                    <a:solidFill>
                      <a:srgbClr val="2E2E2E"/>
                    </a:solidFill>
                    <a:latin typeface="NexusSerif"/>
                  </a:rPr>
                  <a:t>aD</a:t>
                </a: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), and </a:t>
                </a: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            ·L2(</a:t>
                </a:r>
                <a:r>
                  <a:rPr lang="en-US" altLang="zh-TW" dirty="0" err="1">
                    <a:solidFill>
                      <a:srgbClr val="2E2E2E"/>
                    </a:solidFill>
                    <a:latin typeface="NexusSerif"/>
                  </a:rPr>
                  <a:t>aD</a:t>
                </a: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)=·,·L2(</a:t>
                </a:r>
                <a:r>
                  <a:rPr lang="en-US" altLang="zh-TW" dirty="0" err="1">
                    <a:solidFill>
                      <a:srgbClr val="2E2E2E"/>
                    </a:solidFill>
                    <a:latin typeface="NexusSerif"/>
                  </a:rPr>
                  <a:t>aD</a:t>
                </a: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)       is the appropriate norm. 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E07E0B4-18BA-4801-B56A-458C95DBA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62" y="3795202"/>
                <a:ext cx="8596668" cy="991169"/>
              </a:xfrm>
              <a:prstGeom prst="rect">
                <a:avLst/>
              </a:prstGeom>
              <a:blipFill>
                <a:blip r:embed="rId4"/>
                <a:stretch>
                  <a:fillRect l="-496" t="-2469" b="-92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5527A2AE-A3AC-42AC-9C80-1D37E58CB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654" y="3829840"/>
            <a:ext cx="304800" cy="285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38A11E-DE79-40E4-8257-C9594FE0A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741" y="4105365"/>
            <a:ext cx="733425" cy="314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DD4C18-62EE-4477-B965-CC33D67519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32" t="4100" r="1" b="-1"/>
          <a:stretch/>
        </p:blipFill>
        <p:spPr>
          <a:xfrm>
            <a:off x="6537561" y="4105365"/>
            <a:ext cx="625568" cy="3653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4A11F4-1746-4695-91AB-3E9D8C8BC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5741" y="4441074"/>
            <a:ext cx="1865855" cy="35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15B2AA5-0939-4477-AD1A-86FE82EB1D4E}"/>
                  </a:ext>
                </a:extLst>
              </p:cNvPr>
              <p:cNvSpPr txBox="1"/>
              <p:nvPr/>
            </p:nvSpPr>
            <p:spPr>
              <a:xfrm>
                <a:off x="656169" y="1280369"/>
                <a:ext cx="83493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Let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 be the particle’s radius and 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 be a function representing a centered particle whose energy is concentrated in a disk of radius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. 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15B2AA5-0939-4477-AD1A-86FE82EB1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9" y="1280369"/>
                <a:ext cx="8349384" cy="646331"/>
              </a:xfrm>
              <a:prstGeom prst="rect">
                <a:avLst/>
              </a:prstGeom>
              <a:blipFill>
                <a:blip r:embed="rId9"/>
                <a:stretch>
                  <a:fillRect l="-511"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7D8CE58-2BEB-4E16-AD0B-E53763F3E592}"/>
                  </a:ext>
                </a:extLst>
              </p:cNvPr>
              <p:cNvSpPr txBox="1"/>
              <p:nvPr/>
            </p:nvSpPr>
            <p:spPr>
              <a:xfrm>
                <a:off x="656169" y="5054909"/>
                <a:ext cx="78078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These functions are the results of the </a:t>
                </a:r>
                <a:r>
                  <a:rPr lang="en-US" altLang="zh-TW" dirty="0" err="1"/>
                  <a:t>Karhunen</a:t>
                </a:r>
                <a:r>
                  <a:rPr lang="en-US" altLang="zh-TW" dirty="0"/>
                  <a:t> </a:t>
                </a:r>
                <a:r>
                  <a:rPr lang="en-US" altLang="zh-TW" dirty="0" err="1"/>
                  <a:t>Loeve</a:t>
                </a:r>
                <a:r>
                  <a:rPr lang="en-US" altLang="zh-TW" dirty="0"/>
                  <a:t> Transform (KLT) (</a:t>
                </a:r>
                <a:r>
                  <a:rPr lang="en-US" altLang="zh-TW" dirty="0" err="1">
                    <a:hlinkClick r:id="rId10"/>
                  </a:rPr>
                  <a:t>Maccone</a:t>
                </a:r>
                <a:r>
                  <a:rPr lang="en-US" altLang="zh-TW" dirty="0">
                    <a:hlinkClick r:id="rId10"/>
                  </a:rPr>
                  <a:t>, 2009</a:t>
                </a:r>
                <a:r>
                  <a:rPr lang="en-US" altLang="zh-TW" dirty="0"/>
                  <a:t>) of the particle function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7D8CE58-2BEB-4E16-AD0B-E53763F3E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9" y="5054909"/>
                <a:ext cx="7807846" cy="646331"/>
              </a:xfrm>
              <a:prstGeom prst="rect">
                <a:avLst/>
              </a:prstGeom>
              <a:blipFill>
                <a:blip r:embed="rId11"/>
                <a:stretch>
                  <a:fillRect l="-547" t="-5660" r="-391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87B8183-D057-4209-A7A7-5AE2B765DED5}"/>
                  </a:ext>
                </a:extLst>
              </p:cNvPr>
              <p:cNvSpPr txBox="1"/>
              <p:nvPr/>
            </p:nvSpPr>
            <p:spPr>
              <a:xfrm>
                <a:off x="656169" y="5861779"/>
                <a:ext cx="87719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Solving </a:t>
                </a:r>
                <a:r>
                  <a:rPr lang="en-US" altLang="zh-TW" dirty="0">
                    <a:hlinkClick r:id="rId12"/>
                  </a:rPr>
                  <a:t>(1)</a:t>
                </a:r>
                <a:r>
                  <a:rPr lang="en-US" altLang="zh-TW" dirty="0"/>
                  <a:t>  requires the radial power spectral density (RPSD) (</a:t>
                </a:r>
                <a:r>
                  <a:rPr lang="en-US" altLang="zh-TW" dirty="0">
                    <a:hlinkClick r:id="rId13"/>
                  </a:rPr>
                  <a:t>Papoulis, 1977</a:t>
                </a:r>
                <a:r>
                  <a:rPr lang="en-US" altLang="zh-TW" dirty="0"/>
                  <a:t>) of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87B8183-D057-4209-A7A7-5AE2B765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9" y="5861779"/>
                <a:ext cx="8771916" cy="646331"/>
              </a:xfrm>
              <a:prstGeom prst="rect">
                <a:avLst/>
              </a:prstGeom>
              <a:blipFill>
                <a:blip r:embed="rId14"/>
                <a:stretch>
                  <a:fillRect l="-486" t="-6604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F9048198-AB25-4682-933C-A1D1B19D0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2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824B183-50E1-464E-AED8-BFE2C2A91A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29" y="647410"/>
            <a:ext cx="85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RPSD estimation 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4EA1629-EB7A-42B5-B178-19B65054B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39"/>
          <a:stretch/>
        </p:blipFill>
        <p:spPr>
          <a:xfrm>
            <a:off x="2546845" y="2434098"/>
            <a:ext cx="2800350" cy="2587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A77B7A3-A037-4B65-858E-1460E50C7E3A}"/>
                  </a:ext>
                </a:extLst>
              </p:cNvPr>
              <p:cNvSpPr txBox="1"/>
              <p:nvPr/>
            </p:nvSpPr>
            <p:spPr>
              <a:xfrm>
                <a:off x="774976" y="1584809"/>
                <a:ext cx="681186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r>
                  <a:rPr lang="zh-TW" altLang="en-US" dirty="0"/>
                  <a:t>將 </a:t>
                </a:r>
                <a:r>
                  <a:rPr lang="en-US" altLang="zh-TW" dirty="0"/>
                  <a:t>micrograph</a:t>
                </a:r>
                <a:r>
                  <a:rPr lang="zh-TW" altLang="en-US" dirty="0"/>
                  <a:t> 分成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TW" altLang="en-US" dirty="0"/>
                  <a:t> 且移動步幅為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/>
                  <a:t> 的小圖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共</a:t>
                </a:r>
                <a:r>
                  <a:rPr lang="en-US" altLang="zh-TW" dirty="0"/>
                  <a:t>M</a:t>
                </a:r>
                <a:r>
                  <a:rPr lang="zh-TW" altLang="en-US" dirty="0"/>
                  <a:t>張</a:t>
                </a:r>
                <a:r>
                  <a:rPr lang="en-US" altLang="zh-TW" dirty="0"/>
                  <a:t>)</a:t>
                </a:r>
              </a:p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A77B7A3-A037-4B65-858E-1460E50C7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76" y="1584809"/>
                <a:ext cx="6811861" cy="784830"/>
              </a:xfrm>
              <a:prstGeom prst="rect">
                <a:avLst/>
              </a:prstGeom>
              <a:blipFill>
                <a:blip r:embed="rId4"/>
                <a:stretch>
                  <a:fillRect l="-5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2E3B614-6540-4187-8069-2E28F405E4FA}"/>
              </a:ext>
            </a:extLst>
          </p:cNvPr>
          <p:cNvSpPr/>
          <p:nvPr/>
        </p:nvSpPr>
        <p:spPr>
          <a:xfrm>
            <a:off x="2876026" y="2543156"/>
            <a:ext cx="813732" cy="6636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A6E3CE3-BC3A-4BBF-B0D7-3EC7910E542F}"/>
                  </a:ext>
                </a:extLst>
              </p:cNvPr>
              <p:cNvSpPr/>
              <p:nvPr/>
            </p:nvSpPr>
            <p:spPr>
              <a:xfrm>
                <a:off x="3538106" y="3114485"/>
                <a:ext cx="691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zh-TW" alt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A6E3CE3-BC3A-4BBF-B0D7-3EC7910E5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06" y="3114485"/>
                <a:ext cx="6912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弧 7">
            <a:extLst>
              <a:ext uri="{FF2B5EF4-FFF2-40B4-BE49-F238E27FC236}">
                <a16:creationId xmlns:a16="http://schemas.microsoft.com/office/drawing/2014/main" id="{44612009-5325-4113-8DC9-DDF50E5D4039}"/>
              </a:ext>
            </a:extLst>
          </p:cNvPr>
          <p:cNvSpPr/>
          <p:nvPr/>
        </p:nvSpPr>
        <p:spPr>
          <a:xfrm rot="16200000">
            <a:off x="3501029" y="2354424"/>
            <a:ext cx="109057" cy="268405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7F5E592-8209-493A-8B89-69C59AC0D50C}"/>
                  </a:ext>
                </a:extLst>
              </p:cNvPr>
              <p:cNvSpPr/>
              <p:nvPr/>
            </p:nvSpPr>
            <p:spPr>
              <a:xfrm>
                <a:off x="3358580" y="2144299"/>
                <a:ext cx="3939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7F5E592-8209-493A-8B89-69C59AC0D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580" y="2144299"/>
                <a:ext cx="3939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B4DE4108-41EC-4A4E-B2C4-9B3DF4BF1D1C}"/>
              </a:ext>
            </a:extLst>
          </p:cNvPr>
          <p:cNvSpPr/>
          <p:nvPr/>
        </p:nvSpPr>
        <p:spPr>
          <a:xfrm>
            <a:off x="2145762" y="2225128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</a:rPr>
              <a:t>patche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5707C10-3540-4907-A1BF-1DF52661E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61"/>
          <a:stretch/>
        </p:blipFill>
        <p:spPr>
          <a:xfrm>
            <a:off x="2546845" y="4712284"/>
            <a:ext cx="2800350" cy="2602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6C73D3-234A-40A8-A479-84D60DAC7F91}"/>
                  </a:ext>
                </a:extLst>
              </p:cNvPr>
              <p:cNvSpPr txBox="1"/>
              <p:nvPr/>
            </p:nvSpPr>
            <p:spPr>
              <a:xfrm>
                <a:off x="5789311" y="2226670"/>
                <a:ext cx="435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TW" altLang="en-US" dirty="0"/>
                  <a:t> 為 </a:t>
                </a:r>
                <a:r>
                  <a:rPr lang="en-US" altLang="zh-TW" dirty="0"/>
                  <a:t>particles’ radius</a:t>
                </a:r>
              </a:p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TW" dirty="0"/>
                  <a:t> is chosen to be 80% of the maximal diameter of the particle</a:t>
                </a:r>
              </a:p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6C73D3-234A-40A8-A479-84D60DAC7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311" y="2226670"/>
                <a:ext cx="4359852" cy="1200329"/>
              </a:xfrm>
              <a:prstGeom prst="rect">
                <a:avLst/>
              </a:prstGeom>
              <a:blipFill>
                <a:blip r:embed="rId7"/>
                <a:stretch>
                  <a:fillRect l="-979" t="-3046" b="-5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3F0BE58-644E-4839-A611-9123B7B18807}"/>
                  </a:ext>
                </a:extLst>
              </p:cNvPr>
              <p:cNvSpPr txBox="1"/>
              <p:nvPr/>
            </p:nvSpPr>
            <p:spPr>
              <a:xfrm>
                <a:off x="774975" y="5051322"/>
                <a:ext cx="681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 is the RPSD of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</a:t>
                </a:r>
                <a:endParaRPr lang="zh-TW" altLang="en-US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3F0BE58-644E-4839-A611-9123B7B1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75" y="5051322"/>
                <a:ext cx="6811861" cy="369332"/>
              </a:xfrm>
              <a:prstGeom prst="rect">
                <a:avLst/>
              </a:prstGeom>
              <a:blipFill>
                <a:blip r:embed="rId8"/>
                <a:stretch>
                  <a:fillRect l="-537" t="-11667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215B0B39-BAF3-4349-857B-F52B15DEF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5382" y="5434458"/>
            <a:ext cx="3343275" cy="638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356FB1-B550-40AF-BA4D-9562C28E37E3}"/>
                  </a:ext>
                </a:extLst>
              </p:cNvPr>
              <p:cNvSpPr/>
              <p:nvPr/>
            </p:nvSpPr>
            <p:spPr>
              <a:xfrm>
                <a:off x="1106336" y="6201026"/>
                <a:ext cx="70661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rgbClr val="2E2E2E"/>
                    </a:solidFill>
                  </a:rPr>
                  <a:t>where</a:t>
                </a:r>
                <a:r>
                  <a:rPr lang="zh-TW" altLang="en-US" dirty="0">
                    <a:solidFill>
                      <a:srgbClr val="2E2E2E"/>
                    </a:solidFill>
                  </a:rPr>
                  <a:t>              </a:t>
                </a:r>
                <a:r>
                  <a:rPr lang="en-US" altLang="zh-TW" dirty="0">
                    <a:solidFill>
                      <a:srgbClr val="2E2E2E"/>
                    </a:solidFill>
                  </a:rPr>
                  <a:t>  is the two-dimensional Fourier transform of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solidFill>
                      <a:srgbClr val="2E2E2E"/>
                    </a:solidFill>
                  </a:rPr>
                  <a:t>.</a:t>
                </a:r>
                <a:endParaRPr lang="zh-TW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356FB1-B550-40AF-BA4D-9562C28E3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36" y="6201026"/>
                <a:ext cx="7066113" cy="369332"/>
              </a:xfrm>
              <a:prstGeom prst="rect">
                <a:avLst/>
              </a:prstGeom>
              <a:blipFill>
                <a:blip r:embed="rId10"/>
                <a:stretch>
                  <a:fillRect l="-690" t="-9836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962207EA-CE31-4BEB-B230-144C66BD1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7733" y="6184002"/>
            <a:ext cx="868293" cy="403380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F266BA7A-119C-4056-BDB6-02D50452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15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AD39F61-568D-46F7-AD2C-3A6C2A81B34F}"/>
              </a:ext>
            </a:extLst>
          </p:cNvPr>
          <p:cNvSpPr txBox="1"/>
          <p:nvPr/>
        </p:nvSpPr>
        <p:spPr>
          <a:xfrm>
            <a:off x="528506" y="528506"/>
            <a:ext cx="42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model for the RPSD of</a:t>
            </a:r>
            <a:r>
              <a:rPr lang="zh-TW" altLang="en-US" dirty="0"/>
              <a:t> </a:t>
            </a:r>
            <a:r>
              <a:rPr lang="en-US" altLang="zh-TW" dirty="0"/>
              <a:t>M</a:t>
            </a: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FDCC79-5E96-4547-BDFD-BD2635A93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44"/>
          <a:stretch/>
        </p:blipFill>
        <p:spPr>
          <a:xfrm>
            <a:off x="2985486" y="940939"/>
            <a:ext cx="1704975" cy="4677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5029D98-A084-436D-9CFE-B6A0E9543E08}"/>
                  </a:ext>
                </a:extLst>
              </p:cNvPr>
              <p:cNvSpPr txBox="1"/>
              <p:nvPr/>
            </p:nvSpPr>
            <p:spPr>
              <a:xfrm>
                <a:off x="528506" y="4644065"/>
                <a:ext cx="4261608" cy="384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Estimate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5029D98-A084-436D-9CFE-B6A0E9543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06" y="4644065"/>
                <a:ext cx="4261608" cy="384464"/>
              </a:xfrm>
              <a:prstGeom prst="rect">
                <a:avLst/>
              </a:prstGeom>
              <a:blipFill>
                <a:blip r:embed="rId4"/>
                <a:stretch>
                  <a:fillRect l="-1001" t="-7937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AE54D75E-A2DE-45DD-9222-5756354154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64" b="9068"/>
          <a:stretch/>
        </p:blipFill>
        <p:spPr>
          <a:xfrm>
            <a:off x="782258" y="1506029"/>
            <a:ext cx="2288148" cy="18606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A6BE9B-FC3A-4DB6-A554-65B511CE1E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894"/>
          <a:stretch/>
        </p:blipFill>
        <p:spPr>
          <a:xfrm>
            <a:off x="6645784" y="1506029"/>
            <a:ext cx="2901244" cy="19843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47A78B-2505-4E50-8B2B-A35B092E2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637"/>
          <a:stretch/>
        </p:blipFill>
        <p:spPr>
          <a:xfrm>
            <a:off x="3778863" y="1521737"/>
            <a:ext cx="2476611" cy="1996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1ED048D-8D7B-4B05-A40E-03F619C3191C}"/>
                  </a:ext>
                </a:extLst>
              </p:cNvPr>
              <p:cNvSpPr txBox="1"/>
              <p:nvPr/>
            </p:nvSpPr>
            <p:spPr>
              <a:xfrm>
                <a:off x="5865165" y="2278932"/>
                <a:ext cx="13151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1ED048D-8D7B-4B05-A40E-03F619C31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165" y="2278932"/>
                <a:ext cx="13151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AAF9C5-8091-4CBF-BBED-89085E27C99F}"/>
              </a:ext>
            </a:extLst>
          </p:cNvPr>
          <p:cNvSpPr txBox="1"/>
          <p:nvPr/>
        </p:nvSpPr>
        <p:spPr>
          <a:xfrm>
            <a:off x="3148934" y="2150630"/>
            <a:ext cx="90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C3F8FD4-F639-46C8-86D8-88E49C674007}"/>
                  </a:ext>
                </a:extLst>
              </p:cNvPr>
              <p:cNvSpPr txBox="1"/>
              <p:nvPr/>
            </p:nvSpPr>
            <p:spPr>
              <a:xfrm>
                <a:off x="335795" y="3496503"/>
                <a:ext cx="31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RPSD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estimates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 err="1"/>
                  <a:t>th</a:t>
                </a:r>
                <a:r>
                  <a:rPr lang="en-US" altLang="zh-TW" dirty="0"/>
                  <a:t> </a:t>
                </a:r>
                <a:r>
                  <a:rPr lang="en-US" altLang="zh-TW" dirty="0" err="1"/>
                  <a:t>patche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C3F8FD4-F639-46C8-86D8-88E49C67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95" y="3496503"/>
                <a:ext cx="3181073" cy="369332"/>
              </a:xfrm>
              <a:prstGeom prst="rect">
                <a:avLst/>
              </a:prstGeom>
              <a:blipFill>
                <a:blip r:embed="rId8"/>
                <a:stretch>
                  <a:fillRect l="-1533" t="-11667" r="-1341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8D6CFE9-6AF0-43BA-AA41-9DCBED43F144}"/>
                  </a:ext>
                </a:extLst>
              </p:cNvPr>
              <p:cNvSpPr txBox="1"/>
              <p:nvPr/>
            </p:nvSpPr>
            <p:spPr>
              <a:xfrm>
                <a:off x="7608756" y="3490424"/>
                <a:ext cx="247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Particle RPSD (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8D6CFE9-6AF0-43BA-AA41-9DCBED43F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756" y="3490424"/>
                <a:ext cx="2476611" cy="369332"/>
              </a:xfrm>
              <a:prstGeom prst="rect">
                <a:avLst/>
              </a:prstGeom>
              <a:blipFill>
                <a:blip r:embed="rId9"/>
                <a:stretch>
                  <a:fillRect l="-1970" t="-11667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BC570B3-F5AD-4EB1-9AEE-B7573B94704E}"/>
                  </a:ext>
                </a:extLst>
              </p:cNvPr>
              <p:cNvSpPr txBox="1"/>
              <p:nvPr/>
            </p:nvSpPr>
            <p:spPr>
              <a:xfrm>
                <a:off x="4225325" y="3490424"/>
                <a:ext cx="247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Noise RPSD(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BC570B3-F5AD-4EB1-9AEE-B7573B947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325" y="3490424"/>
                <a:ext cx="2476611" cy="369332"/>
              </a:xfrm>
              <a:prstGeom prst="rect">
                <a:avLst/>
              </a:prstGeom>
              <a:blipFill>
                <a:blip r:embed="rId10"/>
                <a:stretch>
                  <a:fillRect l="-1970" t="-11667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01638FE-A13A-4026-AD22-9F8763CBB5A5}"/>
                  </a:ext>
                </a:extLst>
              </p:cNvPr>
              <p:cNvSpPr txBox="1"/>
              <p:nvPr/>
            </p:nvSpPr>
            <p:spPr>
              <a:xfrm>
                <a:off x="866523" y="3951432"/>
                <a:ext cx="7563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為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  <m:brk m:alnAt="7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article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占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  <m:brk m:alnAt="7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atche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的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比率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01638FE-A13A-4026-AD22-9F8763CBB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23" y="3951432"/>
                <a:ext cx="7563665" cy="369332"/>
              </a:xfrm>
              <a:prstGeom prst="rect">
                <a:avLst/>
              </a:prstGeom>
              <a:blipFill>
                <a:blip r:embed="rId11"/>
                <a:stretch>
                  <a:fillRect l="-483" t="-1639" b="-196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B16891E2-AC51-4B80-88CE-03D3969DF9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0306" y="5305150"/>
            <a:ext cx="6896100" cy="9144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8BAFAA-531A-496E-8778-54AA7557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30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CA0FBA-36D7-4AD1-8F83-84BAA89CC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63" y="66960"/>
            <a:ext cx="6388370" cy="53950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32A4C40-BEE7-4474-8ECF-610E78E1E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988" y="5461965"/>
            <a:ext cx="7395452" cy="139603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F4543D-5E62-49C8-87E7-587C5414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46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78218E-5289-4E7D-8670-C4290C5C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33" y="484946"/>
            <a:ext cx="8596668" cy="942363"/>
          </a:xfrm>
        </p:spPr>
        <p:txBody>
          <a:bodyPr/>
          <a:lstStyle/>
          <a:p>
            <a:r>
              <a:rPr lang="en-US" altLang="zh-TW" dirty="0"/>
              <a:t>Particle detection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6065067-6F65-49CA-914D-D9EE1E09769E}"/>
              </a:ext>
            </a:extLst>
          </p:cNvPr>
          <p:cNvSpPr txBox="1"/>
          <p:nvPr/>
        </p:nvSpPr>
        <p:spPr>
          <a:xfrm>
            <a:off x="601833" y="1427309"/>
            <a:ext cx="622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We consider the model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0966A7-C923-4A8C-BB73-3807094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29" y="1796641"/>
            <a:ext cx="4319632" cy="8360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3BE30CD-B72D-4485-821A-1ED5FACE968F}"/>
              </a:ext>
            </a:extLst>
          </p:cNvPr>
          <p:cNvSpPr txBox="1"/>
          <p:nvPr/>
        </p:nvSpPr>
        <p:spPr>
          <a:xfrm>
            <a:off x="755008" y="2826306"/>
            <a:ext cx="8229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en-US" altLang="zh-TW" dirty="0"/>
              <a:t>where                 is a flattened micrograph patch,</a:t>
            </a:r>
          </a:p>
          <a:p>
            <a:pPr>
              <a:buClr>
                <a:schemeClr val="accent3"/>
              </a:buClr>
            </a:pPr>
            <a:r>
              <a:rPr lang="en-US" altLang="zh-TW" dirty="0"/>
              <a:t>                          is a flattened image of the noise only,</a:t>
            </a:r>
          </a:p>
          <a:p>
            <a:pPr>
              <a:buClr>
                <a:schemeClr val="accent3"/>
              </a:buClr>
            </a:pPr>
            <a:r>
              <a:rPr lang="en-US" altLang="zh-TW" dirty="0"/>
              <a:t>                          is a flattened particle image without noise and with zero</a:t>
            </a:r>
          </a:p>
          <a:p>
            <a:pPr>
              <a:buClr>
                <a:schemeClr val="accent3"/>
              </a:buClr>
            </a:pPr>
            <a:r>
              <a:rPr lang="en-US" altLang="zh-TW" dirty="0"/>
              <a:t>                      values outside of </a:t>
            </a:r>
          </a:p>
          <a:p>
            <a:pPr>
              <a:buClr>
                <a:schemeClr val="accent3"/>
              </a:buClr>
            </a:pPr>
            <a:r>
              <a:rPr lang="en-US" altLang="zh-TW" dirty="0"/>
              <a:t>  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6FD3BDC-720F-4578-8E26-ADD948A5D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039" y="2733388"/>
            <a:ext cx="1047750" cy="428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2DD5100-AC91-4FC3-8DB3-D75BBF625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83" b="1221"/>
          <a:stretch/>
        </p:blipFill>
        <p:spPr>
          <a:xfrm>
            <a:off x="1555939" y="3399885"/>
            <a:ext cx="1047750" cy="3301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C05D3A-7A6D-46D8-BE99-241123BA9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248"/>
          <a:stretch/>
        </p:blipFill>
        <p:spPr>
          <a:xfrm>
            <a:off x="1555939" y="3108128"/>
            <a:ext cx="1085850" cy="33016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CBA404A-309E-49D4-A03D-9382C2257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168" y="3662364"/>
            <a:ext cx="299164" cy="31024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17578B2-84DB-4FDF-8214-A5BBCAC6CB34}"/>
              </a:ext>
            </a:extLst>
          </p:cNvPr>
          <p:cNvSpPr txBox="1"/>
          <p:nvPr/>
        </p:nvSpPr>
        <p:spPr>
          <a:xfrm>
            <a:off x="643497" y="4396552"/>
            <a:ext cx="705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To derive the LRT</a:t>
            </a:r>
            <a:r>
              <a:rPr lang="zh-TW" altLang="en-US" dirty="0"/>
              <a:t> </a:t>
            </a:r>
            <a:r>
              <a:rPr lang="en-US" altLang="zh-TW" dirty="0"/>
              <a:t>(Likelihood Ratio Test), we need</a:t>
            </a:r>
            <a:r>
              <a:rPr lang="zh-TW" altLang="en-US" dirty="0"/>
              <a:t> 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5C17191-B3DC-4C29-A09A-B4314202A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135" y="4350249"/>
            <a:ext cx="2865408" cy="43097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979D37-0665-444F-AFE7-ED0273FC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29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18F9F33A-BD04-462C-A3FD-E57524ABF654}"/>
              </a:ext>
            </a:extLst>
          </p:cNvPr>
          <p:cNvSpPr txBox="1"/>
          <p:nvPr/>
        </p:nvSpPr>
        <p:spPr>
          <a:xfrm>
            <a:off x="545554" y="1188162"/>
            <a:ext cx="662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Assuming that     and     are independent, it follows that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C3EC69-F831-47E8-8820-638F70D24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506" b="-12915"/>
          <a:stretch/>
        </p:blipFill>
        <p:spPr>
          <a:xfrm>
            <a:off x="2445345" y="1213328"/>
            <a:ext cx="249966" cy="3441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CDAF780-57D8-4A8E-9A42-6F9BC8C1F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035" y="1261585"/>
            <a:ext cx="285750" cy="2476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78C97AD-3F65-48B4-82AB-39F89DC2B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85" y="1582657"/>
            <a:ext cx="3026256" cy="593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DD73C74-A3E7-4110-9B83-688D34341F61}"/>
                  </a:ext>
                </a:extLst>
              </p:cNvPr>
              <p:cNvSpPr txBox="1"/>
              <p:nvPr/>
            </p:nvSpPr>
            <p:spPr>
              <a:xfrm>
                <a:off x="798990" y="2258459"/>
                <a:ext cx="9863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where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/>
                  <a:t> is the standard deviation of the noise, and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dirty="0"/>
                  <a:t> is the                      identity matrix  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DD73C74-A3E7-4110-9B83-688D3434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0" y="2258459"/>
                <a:ext cx="9863092" cy="369332"/>
              </a:xfrm>
              <a:prstGeom prst="rect">
                <a:avLst/>
              </a:prstGeom>
              <a:blipFill>
                <a:blip r:embed="rId6"/>
                <a:stretch>
                  <a:fillRect l="-494" t="-9836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73423C1-75FD-4DA2-893C-6E3F0D9BB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8026" y="2276199"/>
            <a:ext cx="1391082" cy="35159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465692D-C406-4480-BF2A-DC59740CFD1E}"/>
              </a:ext>
            </a:extLst>
          </p:cNvPr>
          <p:cNvSpPr txBox="1"/>
          <p:nvPr/>
        </p:nvSpPr>
        <p:spPr>
          <a:xfrm>
            <a:off x="545554" y="2968301"/>
            <a:ext cx="62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18FA048-85D6-4E2F-AF25-CD7105985CC6}"/>
                  </a:ext>
                </a:extLst>
              </p:cNvPr>
              <p:cNvSpPr/>
              <p:nvPr/>
            </p:nvSpPr>
            <p:spPr>
              <a:xfrm>
                <a:off x="1500359" y="3702785"/>
                <a:ext cx="8466060" cy="3871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 is a diagonal matrix with the eigenvalues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dirty="0" smtClean="0">
                            <a:solidFill>
                              <a:schemeClr val="tx1"/>
                            </a:solidFill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b="0" i="1" dirty="0" smtClean="0">
                                <a:solidFill>
                                  <a:schemeClr val="tx1"/>
                                </a:solidFill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b="0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</a:rPr>
                          <m:t>𝑛</m:t>
                        </m:r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</a:rPr>
                          <m:t>=1</m:t>
                        </m:r>
                      </m:sub>
                      <m:sup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 on its main diagonal.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18FA048-85D6-4E2F-AF25-CD7105985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359" y="3702785"/>
                <a:ext cx="8466060" cy="387157"/>
              </a:xfrm>
              <a:prstGeom prst="rect">
                <a:avLst/>
              </a:prstGeom>
              <a:blipFill>
                <a:blip r:embed="rId8"/>
                <a:stretch>
                  <a:fillRect l="-432" t="-4688" b="-2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EF604EDA-ABE6-4A8F-BCED-6A0B57FCA8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937" y="2743392"/>
            <a:ext cx="5438775" cy="819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5EB5106-A99B-48BC-8F1B-B976A0AA55A1}"/>
                  </a:ext>
                </a:extLst>
              </p:cNvPr>
              <p:cNvSpPr/>
              <p:nvPr/>
            </p:nvSpPr>
            <p:spPr>
              <a:xfrm>
                <a:off x="5730536" y="545281"/>
                <a:ext cx="6096000" cy="2133854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accent3"/>
                  </a:buClr>
                </a:pPr>
                <a:r>
                  <a:rPr lang="en-US" altLang="zh-TW" sz="1600" dirty="0">
                    <a:solidFill>
                      <a:schemeClr val="accent1"/>
                    </a:solidFill>
                    <a:latin typeface="+mn-ea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  <a:latin typeface="+mn-ea"/>
                </a:endParaRPr>
              </a:p>
              <a:p>
                <a:pPr marL="285750" indent="-285750">
                  <a:lnSpc>
                    <a:spcPct val="120000"/>
                  </a:lnSpc>
                  <a:buClr>
                    <a:schemeClr val="accent3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1600" dirty="0"/>
                  <a:t>We partition the micrograph into overlapping particle-size patches with stride equal to 1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chemeClr val="accent3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1600" dirty="0"/>
                  <a:t>Then, we approximate the variance of each patch as explained in (</a:t>
                </a:r>
                <a:r>
                  <a:rPr lang="en-US" altLang="zh-TW" sz="1600" dirty="0">
                    <a:hlinkClick r:id="rId10"/>
                  </a:rPr>
                  <a:t>Wasserman, 2013</a:t>
                </a:r>
                <a:r>
                  <a:rPr lang="en-US" altLang="zh-TW" sz="1600" dirty="0"/>
                  <a:t>) and finally estimate the noise variance by averaging 25% of the lowest variance results</a:t>
                </a: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5EB5106-A99B-48BC-8F1B-B976A0AA5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536" y="545281"/>
                <a:ext cx="6096000" cy="2133854"/>
              </a:xfrm>
              <a:prstGeom prst="rect">
                <a:avLst/>
              </a:prstGeom>
              <a:blipFill>
                <a:blip r:embed="rId11"/>
                <a:stretch>
                  <a:fillRect l="-399" b="-19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C617C014-D4D2-471D-926E-323DDBD38C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48" y="4038598"/>
            <a:ext cx="1518225" cy="4513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C5290B9-6428-44E8-A0F2-CAA813CDD2C9}"/>
                  </a:ext>
                </a:extLst>
              </p:cNvPr>
              <p:cNvSpPr/>
              <p:nvPr/>
            </p:nvSpPr>
            <p:spPr>
              <a:xfrm>
                <a:off x="3454423" y="4123169"/>
                <a:ext cx="71397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ea typeface="+mj-ea"/>
                  </a:rPr>
                  <a:t>the matrix whose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+mj-ea"/>
                      </a:rPr>
                      <m:t>𝑛</m:t>
                    </m:r>
                  </m:oMath>
                </a14:m>
                <a:r>
                  <a:rPr lang="en-US" altLang="zh-TW" dirty="0">
                    <a:ea typeface="+mj-ea"/>
                  </a:rPr>
                  <a:t>’</a:t>
                </a:r>
                <a:r>
                  <a:rPr lang="en-US" altLang="zh-TW" dirty="0" err="1">
                    <a:ea typeface="+mj-ea"/>
                  </a:rPr>
                  <a:t>th</a:t>
                </a:r>
                <a:r>
                  <a:rPr lang="en-US" altLang="zh-TW" dirty="0">
                    <a:ea typeface="+mj-ea"/>
                  </a:rPr>
                  <a:t> column consists of the flattened</a:t>
                </a: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C5290B9-6428-44E8-A0F2-CAA813CDD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23" y="4123169"/>
                <a:ext cx="7139709" cy="369332"/>
              </a:xfrm>
              <a:prstGeom prst="rect">
                <a:avLst/>
              </a:prstGeom>
              <a:blipFill>
                <a:blip r:embed="rId13"/>
                <a:stretch>
                  <a:fillRect l="-769" t="-9836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9D91B559-83BD-496B-B81E-6C38091151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62035" y="4506551"/>
            <a:ext cx="981075" cy="361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5C6A587-B220-48A7-930F-F3C3C48B5FA6}"/>
                  </a:ext>
                </a:extLst>
              </p:cNvPr>
              <p:cNvSpPr/>
              <p:nvPr/>
            </p:nvSpPr>
            <p:spPr>
              <a:xfrm>
                <a:off x="1468580" y="4909031"/>
                <a:ext cx="8466059" cy="13918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2E2E2E"/>
                        </a:solidFill>
                      </a:rPr>
                      <m:t>𝑈</m:t>
                    </m:r>
                  </m:oMath>
                </a14:m>
                <a:r>
                  <a:rPr lang="en-US" altLang="zh-TW" dirty="0">
                    <a:solidFill>
                      <a:srgbClr val="2E2E2E"/>
                    </a:solidFill>
                  </a:rPr>
                  <a:t> be an equally-spaced (Cartesian) grid with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⌊2</m:t>
                    </m:r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+1⌋×⌊2</m:t>
                    </m:r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+1⌋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points over the square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⌊−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⌋×⌊−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altLang="zh-TW" dirty="0"/>
                  <a:t>, and denote by</a:t>
                </a:r>
                <a:r>
                  <a:rPr lang="zh-TW" altLang="en-US" dirty="0"/>
                  <a:t>  </a:t>
                </a:r>
                <a:r>
                  <a:rPr lang="en-US" altLang="zh-TW" dirty="0"/>
                  <a:t> U∈R⌊2a+1⌋</a:t>
                </a:r>
                <a:r>
                  <a:rPr lang="zh-TW" altLang="en-US" dirty="0"/>
                  <a:t>   </a:t>
                </a:r>
                <a:r>
                  <a:rPr lang="en-US" altLang="zh-TW" dirty="0"/>
                  <a:t> the flattened version of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br>
                  <a:rPr lang="en-US" altLang="zh-TW" dirty="0"/>
                </a:br>
                <a:endParaRPr lang="zh-TW" altLang="en-US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5C6A587-B220-48A7-930F-F3C3C48B5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80" y="4909031"/>
                <a:ext cx="8466059" cy="1391856"/>
              </a:xfrm>
              <a:prstGeom prst="rect">
                <a:avLst/>
              </a:prstGeom>
              <a:blipFill>
                <a:blip r:embed="rId15"/>
                <a:stretch>
                  <a:fillRect l="-504" t="-4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>
            <a:extLst>
              <a:ext uri="{FF2B5EF4-FFF2-40B4-BE49-F238E27FC236}">
                <a16:creationId xmlns:a16="http://schemas.microsoft.com/office/drawing/2014/main" id="{C86A8A3F-BC79-4CC1-8B6C-4DD94E9589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47344" y="5228716"/>
            <a:ext cx="1221364" cy="41543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BA41106D-D350-4A03-ACFC-703B718012A8}"/>
              </a:ext>
            </a:extLst>
          </p:cNvPr>
          <p:cNvSpPr/>
          <p:nvPr/>
        </p:nvSpPr>
        <p:spPr>
          <a:xfrm>
            <a:off x="588993" y="3723170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where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2DBEA61-44CB-4C00-A209-15AE302E103C}"/>
              </a:ext>
            </a:extLst>
          </p:cNvPr>
          <p:cNvSpPr txBox="1"/>
          <p:nvPr/>
        </p:nvSpPr>
        <p:spPr>
          <a:xfrm>
            <a:off x="1500359" y="4134428"/>
            <a:ext cx="6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 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0E915C-3F56-4A9E-B62F-35C61C8EEAB7}"/>
              </a:ext>
            </a:extLst>
          </p:cNvPr>
          <p:cNvSpPr/>
          <p:nvPr/>
        </p:nvSpPr>
        <p:spPr>
          <a:xfrm>
            <a:off x="1768717" y="4503760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samples of</a:t>
            </a:r>
            <a:endParaRPr lang="zh-TW" altLang="en-US" dirty="0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2E698902-53DC-42AF-8E25-3EE83502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1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7EFCEF-7046-4D1F-9715-0EC979E2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647700"/>
            <a:ext cx="1685925" cy="381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26D734A-44A3-4233-A157-8950A868E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12" y="1181100"/>
            <a:ext cx="4010025" cy="25146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8CD915-0DA4-463E-BE62-15DF7E6674D3}"/>
              </a:ext>
            </a:extLst>
          </p:cNvPr>
          <p:cNvSpPr txBox="1"/>
          <p:nvPr/>
        </p:nvSpPr>
        <p:spPr>
          <a:xfrm>
            <a:off x="633412" y="6593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19559B-361A-4CB8-9F31-B1D1E260E69D}"/>
              </a:ext>
            </a:extLst>
          </p:cNvPr>
          <p:cNvSpPr txBox="1"/>
          <p:nvPr/>
        </p:nvSpPr>
        <p:spPr>
          <a:xfrm>
            <a:off x="633412" y="13451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460FC7-7CF0-447A-BBE6-9E99A09AF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0" y="1139309"/>
            <a:ext cx="1828800" cy="7810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7DCA943-7386-494F-98BE-B750E7334428}"/>
              </a:ext>
            </a:extLst>
          </p:cNvPr>
          <p:cNvSpPr txBox="1"/>
          <p:nvPr/>
        </p:nvSpPr>
        <p:spPr>
          <a:xfrm>
            <a:off x="5176836" y="1345168"/>
            <a:ext cx="551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Karhunen</a:t>
            </a:r>
            <a:r>
              <a:rPr lang="en-US" altLang="zh-TW" dirty="0"/>
              <a:t> </a:t>
            </a:r>
            <a:r>
              <a:rPr lang="en-US" altLang="zh-TW" dirty="0" err="1"/>
              <a:t>Loeve</a:t>
            </a:r>
            <a:r>
              <a:rPr lang="en-US" altLang="zh-TW" dirty="0"/>
              <a:t> Theorem:                            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87945BD-4AE2-4C20-8138-72C3DCBB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137" y="3859768"/>
            <a:ext cx="5153025" cy="7143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472F9E9-B19C-4CE9-B276-DFC67DDD096E}"/>
              </a:ext>
            </a:extLst>
          </p:cNvPr>
          <p:cNvSpPr txBox="1"/>
          <p:nvPr/>
        </p:nvSpPr>
        <p:spPr>
          <a:xfrm>
            <a:off x="700087" y="405610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892C94A-1030-486A-8A20-A0C3C1222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237" y="4574143"/>
            <a:ext cx="2619375" cy="7143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BB5C4FB-7E55-4AC4-A0AE-A9812F6B10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388"/>
          <a:stretch/>
        </p:blipFill>
        <p:spPr>
          <a:xfrm>
            <a:off x="1581152" y="5376386"/>
            <a:ext cx="2538414" cy="82224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71D9695-F17B-4B62-8630-BEC55395B8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874" r="63696"/>
          <a:stretch/>
        </p:blipFill>
        <p:spPr>
          <a:xfrm>
            <a:off x="4045745" y="5376386"/>
            <a:ext cx="921546" cy="7810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C6167B8-AD16-417D-BCC9-A87AF80437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6836" y="5611133"/>
            <a:ext cx="1314451" cy="43072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A5B45D0-DFCB-4B2F-8528-B1E05F4011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2290" y="5394865"/>
            <a:ext cx="1119188" cy="7852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F28DE43-3918-40F1-A086-E2D77D6CB280}"/>
                  </a:ext>
                </a:extLst>
              </p:cNvPr>
              <p:cNvSpPr txBox="1"/>
              <p:nvPr/>
            </p:nvSpPr>
            <p:spPr>
              <a:xfrm>
                <a:off x="1109662" y="5641829"/>
                <a:ext cx="590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∵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F28DE43-3918-40F1-A086-E2D77D6CB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62" y="5641829"/>
                <a:ext cx="5905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31B186CF-9445-420C-94A4-FF369109EF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23" t="52874" r="63696"/>
          <a:stretch/>
        </p:blipFill>
        <p:spPr>
          <a:xfrm>
            <a:off x="6462702" y="5435970"/>
            <a:ext cx="238130" cy="781050"/>
          </a:xfrm>
          <a:prstGeom prst="rect">
            <a:avLst/>
          </a:prstGeom>
        </p:spPr>
      </p:pic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50C7C6B9-68EA-4994-B2DC-5F083B9E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0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7BC709F-B017-48BD-A996-65B75589A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9"/>
          <a:stretch/>
        </p:blipFill>
        <p:spPr>
          <a:xfrm>
            <a:off x="0" y="0"/>
            <a:ext cx="5269218" cy="55619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42B7BC-22B0-4A95-B276-2BB6E3517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636" y="5097099"/>
            <a:ext cx="1462536" cy="16026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DB1CCC-8437-40B0-A275-3CB19F04ACDD}"/>
              </a:ext>
            </a:extLst>
          </p:cNvPr>
          <p:cNvSpPr/>
          <p:nvPr/>
        </p:nvSpPr>
        <p:spPr>
          <a:xfrm>
            <a:off x="8008155" y="6073420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444444"/>
                </a:solidFill>
                <a:latin typeface="Helvetica" panose="020B0604020202020204" pitchFamily="34" charset="0"/>
              </a:rPr>
              <a:t>80S ribosome</a:t>
            </a:r>
            <a:endParaRPr lang="en-US" altLang="zh-TW" b="0" i="0" dirty="0">
              <a:solidFill>
                <a:srgbClr val="444444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E4643C8-FA12-423C-8545-91FCE36B1A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321" b="43213"/>
          <a:stretch/>
        </p:blipFill>
        <p:spPr>
          <a:xfrm>
            <a:off x="6024227" y="158205"/>
            <a:ext cx="3801786" cy="31804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F8FBF8-FFB6-4239-8C77-F467B3C71B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161"/>
          <a:stretch/>
        </p:blipFill>
        <p:spPr>
          <a:xfrm>
            <a:off x="5166098" y="3338681"/>
            <a:ext cx="5924148" cy="160269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B632058-2E17-41ED-A8BB-2ECCEA1BD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9" t="88172" r="5458" b="-3255"/>
          <a:stretch/>
        </p:blipFill>
        <p:spPr>
          <a:xfrm>
            <a:off x="0" y="5561901"/>
            <a:ext cx="6425257" cy="139237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4AB2B1-6B5F-4D44-9896-E3AD473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956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C62E79F-78FF-4CF9-928E-322FA115C020}"/>
                  </a:ext>
                </a:extLst>
              </p:cNvPr>
              <p:cNvSpPr/>
              <p:nvPr/>
            </p:nvSpPr>
            <p:spPr>
              <a:xfrm>
                <a:off x="740523" y="1288423"/>
                <a:ext cx="84574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Each micrograph patch            of size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⌊2</m:t>
                    </m:r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+1⌋×⌊2</m:t>
                    </m:r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+1⌋</m:t>
                    </m:r>
                  </m:oMath>
                </a14:m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is considered as a realization of         and is assigned a score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C62E79F-78FF-4CF9-928E-322FA115C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23" y="1288423"/>
                <a:ext cx="8457460" cy="646331"/>
              </a:xfrm>
              <a:prstGeom prst="rect">
                <a:avLst/>
              </a:prstGeom>
              <a:blipFill>
                <a:blip r:embed="rId3"/>
                <a:stretch>
                  <a:fillRect l="-432" t="-471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23267BA5-92E0-4696-8F2F-2844530CF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614" y="1324673"/>
            <a:ext cx="457200" cy="304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C23A72-7B08-4DF2-A836-F996A3CDC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414" y="1611588"/>
            <a:ext cx="276225" cy="30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6CFFC82-CBE5-49AC-B32B-45F7794EB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811" y="2088633"/>
            <a:ext cx="7134225" cy="8286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5CB978-36E8-4721-B277-A9313D4D004D}"/>
              </a:ext>
            </a:extLst>
          </p:cNvPr>
          <p:cNvSpPr txBox="1"/>
          <p:nvPr/>
        </p:nvSpPr>
        <p:spPr>
          <a:xfrm>
            <a:off x="1135811" y="3164726"/>
            <a:ext cx="864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Assumptions that the particle</a:t>
            </a:r>
            <a:r>
              <a:rPr lang="zh-TW" altLang="en-US" dirty="0"/>
              <a:t> </a:t>
            </a:r>
            <a:r>
              <a:rPr lang="en-US" altLang="zh-TW" dirty="0"/>
              <a:t>is  distributed multivariate normal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E36DB5E-CF58-4370-BDDF-1F996A67146E}"/>
                  </a:ext>
                </a:extLst>
              </p:cNvPr>
              <p:cNvSpPr txBox="1"/>
              <p:nvPr/>
            </p:nvSpPr>
            <p:spPr>
              <a:xfrm>
                <a:off x="1135811" y="3668988"/>
                <a:ext cx="624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PDF of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endParaRPr lang="zh-TW" altLang="en-US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E36DB5E-CF58-4370-BDDF-1F996A67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11" y="3668988"/>
                <a:ext cx="6241002" cy="369332"/>
              </a:xfrm>
              <a:prstGeom prst="rect">
                <a:avLst/>
              </a:prstGeom>
              <a:blipFill>
                <a:blip r:embed="rId7"/>
                <a:stretch>
                  <a:fillRect l="-586" t="-11667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C635FEE2-259F-474C-9381-FD14AA36A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6026" y="3517772"/>
            <a:ext cx="2606198" cy="6735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CF24C0A-1391-4BEE-8D8C-8C267A70FFF4}"/>
                  </a:ext>
                </a:extLst>
              </p:cNvPr>
              <p:cNvSpPr txBox="1"/>
              <p:nvPr/>
            </p:nvSpPr>
            <p:spPr>
              <a:xfrm>
                <a:off x="1135811" y="4173250"/>
                <a:ext cx="624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PDF of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endParaRPr lang="zh-TW" altLang="en-US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CF24C0A-1391-4BEE-8D8C-8C267A70F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11" y="4173250"/>
                <a:ext cx="6241002" cy="369332"/>
              </a:xfrm>
              <a:prstGeom prst="rect">
                <a:avLst/>
              </a:prstGeom>
              <a:blipFill>
                <a:blip r:embed="rId9"/>
                <a:stretch>
                  <a:fillRect l="-586" t="-11667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>
            <a:extLst>
              <a:ext uri="{FF2B5EF4-FFF2-40B4-BE49-F238E27FC236}">
                <a16:creationId xmlns:a16="http://schemas.microsoft.com/office/drawing/2014/main" id="{B6CD1776-C333-4A51-8465-02663B5E75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099"/>
          <a:stretch/>
        </p:blipFill>
        <p:spPr>
          <a:xfrm>
            <a:off x="3090795" y="4095169"/>
            <a:ext cx="3028950" cy="57274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1FBC24E-60BD-42AC-BA53-858C98212F1B}"/>
              </a:ext>
            </a:extLst>
          </p:cNvPr>
          <p:cNvSpPr/>
          <p:nvPr/>
        </p:nvSpPr>
        <p:spPr>
          <a:xfrm>
            <a:off x="664323" y="4916779"/>
            <a:ext cx="8457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BB1DC4A-BE09-48B0-BC6E-D7F7D1C474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5811" y="4815695"/>
            <a:ext cx="4552950" cy="571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CB89E67-99F7-463A-B925-0D00DE9C821D}"/>
                  </a:ext>
                </a:extLst>
              </p:cNvPr>
              <p:cNvSpPr/>
              <p:nvPr/>
            </p:nvSpPr>
            <p:spPr>
              <a:xfrm>
                <a:off x="1135811" y="5392836"/>
                <a:ext cx="7629525" cy="376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rgbClr val="2E2E2E"/>
                    </a:solidFill>
                    <a:latin typeface="+mj-ea"/>
                    <a:ea typeface="+mj-ea"/>
                  </a:rPr>
                  <a:t>Computing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 smtClean="0">
                                <a:solidFill>
                                  <a:srgbClr val="2E2E2E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2E2E2E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Σ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>
                    <a:solidFill>
                      <a:srgbClr val="2E2E2E"/>
                    </a:solidFill>
                    <a:latin typeface="+mj-ea"/>
                    <a:ea typeface="+mj-ea"/>
                  </a:rPr>
                  <a:t> and 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  <a:ea typeface="+mj-ea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altLang="zh-TW" b="0" i="1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  <a:ea typeface="+mj-ea"/>
                      </a:rPr>
                      <m:t>|</m:t>
                    </m:r>
                  </m:oMath>
                </a14:m>
                <a:r>
                  <a:rPr lang="en-US" altLang="zh-TW" dirty="0">
                    <a:solidFill>
                      <a:srgbClr val="2E2E2E"/>
                    </a:solidFill>
                    <a:latin typeface="+mj-ea"/>
                    <a:ea typeface="+mj-ea"/>
                  </a:rPr>
                  <a:t> via the singular values decomposition (SVD)</a:t>
                </a:r>
                <a:endParaRPr lang="zh-TW" altLang="en-US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CB89E67-99F7-463A-B925-0D00DE9C8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11" y="5392836"/>
                <a:ext cx="7629525" cy="376770"/>
              </a:xfrm>
              <a:prstGeom prst="rect">
                <a:avLst/>
              </a:prstGeom>
              <a:blipFill>
                <a:blip r:embed="rId12"/>
                <a:stretch>
                  <a:fillRect l="-639" t="-6557" b="-278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標題 1">
            <a:extLst>
              <a:ext uri="{FF2B5EF4-FFF2-40B4-BE49-F238E27FC236}">
                <a16:creationId xmlns:a16="http://schemas.microsoft.com/office/drawing/2014/main" id="{2825484A-4BE0-4368-BBBC-511DAC6B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16" y="447373"/>
            <a:ext cx="8596668" cy="942363"/>
          </a:xfrm>
        </p:spPr>
        <p:txBody>
          <a:bodyPr/>
          <a:lstStyle/>
          <a:p>
            <a:r>
              <a:rPr lang="en-US" altLang="zh-TW" dirty="0"/>
              <a:t>LRT(Likelihood Ratio Test)</a:t>
            </a:r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F52F60A0-3A88-4A53-B57D-0A72FCD5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78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67104-A4C7-425D-AD2D-EFC34FFA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3188A-60A2-4C1D-9923-B72EDD1A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434" y="1627189"/>
            <a:ext cx="8596668" cy="3880773"/>
          </a:xfrm>
        </p:spPr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zh-TW" altLang="en-US" dirty="0"/>
              <a:t>方法流程</a:t>
            </a:r>
            <a:endParaRPr lang="en-US" altLang="zh-TW" dirty="0"/>
          </a:p>
          <a:p>
            <a:r>
              <a:rPr lang="zh-TW" altLang="en-US" dirty="0"/>
              <a:t>實驗結果</a:t>
            </a:r>
            <a:endParaRPr lang="en-US" altLang="zh-TW" dirty="0"/>
          </a:p>
          <a:p>
            <a:r>
              <a:rPr lang="zh-TW" altLang="en-US" dirty="0"/>
              <a:t>結論</a:t>
            </a:r>
            <a:endParaRPr lang="en-US" altLang="zh-TW" dirty="0"/>
          </a:p>
          <a:p>
            <a:r>
              <a:rPr lang="en-US" altLang="zh-TW" dirty="0">
                <a:latin typeface="+mn-ea"/>
              </a:rPr>
              <a:t>Reference</a:t>
            </a:r>
          </a:p>
          <a:p>
            <a:r>
              <a:rPr lang="en-US" altLang="zh-TW" dirty="0">
                <a:latin typeface="+mn-ea"/>
              </a:rPr>
              <a:t>Appendix</a:t>
            </a:r>
          </a:p>
          <a:p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2A6EF4-BFD7-403C-A8AF-8C7BAA70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576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82C47-AC6F-47B2-9DF0-550F986C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圈出 </a:t>
            </a:r>
            <a:r>
              <a:rPr lang="en-US" altLang="zh-TW" dirty="0"/>
              <a:t>particle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476B66-EFEF-4008-956E-A73812A17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0"/>
          <a:stretch/>
        </p:blipFill>
        <p:spPr>
          <a:xfrm>
            <a:off x="586797" y="3932068"/>
            <a:ext cx="6753225" cy="2590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50D3BB-D3E4-4AD1-90B3-5E36AB1CC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41"/>
          <a:stretch/>
        </p:blipFill>
        <p:spPr>
          <a:xfrm>
            <a:off x="7340022" y="3932068"/>
            <a:ext cx="3841193" cy="2590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876A70C-5EB8-4CC2-B18B-765974EA6C7E}"/>
                  </a:ext>
                </a:extLst>
              </p:cNvPr>
              <p:cNvSpPr txBox="1"/>
              <p:nvPr/>
            </p:nvSpPr>
            <p:spPr>
              <a:xfrm>
                <a:off x="1089890" y="1745734"/>
                <a:ext cx="8596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r>
                  <a:rPr lang="zh-TW" altLang="en-US" dirty="0"/>
                  <a:t>找 </a:t>
                </a:r>
                <a:r>
                  <a:rPr lang="en-US" altLang="zh-TW" dirty="0"/>
                  <a:t>score </a:t>
                </a:r>
                <a:r>
                  <a:rPr lang="zh-TW" altLang="en-US" dirty="0"/>
                  <a:t>的最大值的位置，以此為中心，半徑為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TW" altLang="en-US" dirty="0"/>
                  <a:t>， 畫個圓，圈出 </a:t>
                </a:r>
                <a:r>
                  <a:rPr lang="en-US" altLang="zh-TW" dirty="0"/>
                  <a:t>particle</a:t>
                </a:r>
                <a:endParaRPr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876A70C-5EB8-4CC2-B18B-765974EA6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90" y="1745734"/>
                <a:ext cx="8596667" cy="369332"/>
              </a:xfrm>
              <a:prstGeom prst="rect">
                <a:avLst/>
              </a:prstGeom>
              <a:blipFill>
                <a:blip r:embed="rId5"/>
                <a:stretch>
                  <a:fillRect l="-496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1AFBEEF-A8A9-484D-B4D5-BFE9B52F48EF}"/>
                  </a:ext>
                </a:extLst>
              </p:cNvPr>
              <p:cNvSpPr txBox="1"/>
              <p:nvPr/>
            </p:nvSpPr>
            <p:spPr>
              <a:xfrm>
                <a:off x="1089890" y="2235262"/>
                <a:ext cx="8596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r>
                  <a:rPr lang="zh-TW" altLang="en-US" dirty="0"/>
                  <a:t>找 </a:t>
                </a:r>
                <a:r>
                  <a:rPr lang="en-US" altLang="zh-TW" dirty="0"/>
                  <a:t>score </a:t>
                </a:r>
                <a:r>
                  <a:rPr lang="zh-TW" altLang="en-US" dirty="0"/>
                  <a:t>的最第二大的位置，以此為中心，半徑為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TW" altLang="en-US" dirty="0"/>
                  <a:t>， 畫個圓，圈出 </a:t>
                </a:r>
                <a:r>
                  <a:rPr lang="en-US" altLang="zh-TW" dirty="0"/>
                  <a:t>particle</a:t>
                </a:r>
                <a:endParaRPr lang="zh-TW" altLang="en-US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1AFBEEF-A8A9-484D-B4D5-BFE9B52F4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90" y="2235262"/>
                <a:ext cx="8596667" cy="369332"/>
              </a:xfrm>
              <a:prstGeom prst="rect">
                <a:avLst/>
              </a:prstGeom>
              <a:blipFill>
                <a:blip r:embed="rId6"/>
                <a:stretch>
                  <a:fillRect l="-496" t="-11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E9CC5C93-EE62-47BD-A05B-11E939051B10}"/>
              </a:ext>
            </a:extLst>
          </p:cNvPr>
          <p:cNvSpPr txBox="1"/>
          <p:nvPr/>
        </p:nvSpPr>
        <p:spPr>
          <a:xfrm>
            <a:off x="1505528" y="2724790"/>
            <a:ext cx="439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…..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B0E9E0-4BCE-48D7-9527-CDE8E0820196}"/>
                  </a:ext>
                </a:extLst>
              </p:cNvPr>
              <p:cNvSpPr txBox="1"/>
              <p:nvPr/>
            </p:nvSpPr>
            <p:spPr>
              <a:xfrm>
                <a:off x="1089890" y="3240714"/>
                <a:ext cx="8596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3"/>
                  </a:buClr>
                  <a:buFont typeface="Wingdings" panose="05000000000000000000" pitchFamily="2" charset="2"/>
                  <a:buChar char="l"/>
                </a:pPr>
                <a:r>
                  <a:rPr lang="zh-TW" altLang="en-US" dirty="0"/>
                  <a:t>至 </a:t>
                </a:r>
                <a:r>
                  <a:rPr lang="en-US" altLang="zh-TW" dirty="0"/>
                  <a:t>score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TW" dirty="0"/>
                  <a:t>0</a:t>
                </a:r>
                <a:endParaRPr lang="zh-TW" altLang="en-US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B0E9E0-4BCE-48D7-9527-CDE8E082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90" y="3240714"/>
                <a:ext cx="8596667" cy="369332"/>
              </a:xfrm>
              <a:prstGeom prst="rect">
                <a:avLst/>
              </a:prstGeom>
              <a:blipFill>
                <a:blip r:embed="rId7"/>
                <a:stretch>
                  <a:fillRect l="-496" t="-11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7ADA0E3-6AA4-49F7-9480-80741778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5" y="1405579"/>
            <a:ext cx="7938991" cy="468440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503A57D5-AAE4-409A-92EB-1EB6E572BF30}"/>
              </a:ext>
            </a:extLst>
          </p:cNvPr>
          <p:cNvSpPr txBox="1">
            <a:spLocks/>
          </p:cNvSpPr>
          <p:nvPr/>
        </p:nvSpPr>
        <p:spPr>
          <a:xfrm>
            <a:off x="577195" y="521575"/>
            <a:ext cx="85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Workflow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C3EDAA-6D96-41B5-89B6-53352E119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39"/>
          <a:stretch/>
        </p:blipFill>
        <p:spPr>
          <a:xfrm>
            <a:off x="3609572" y="1405579"/>
            <a:ext cx="2391178" cy="22095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4C3723C-800D-4227-A652-7332C219B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0" y="1167906"/>
            <a:ext cx="5819775" cy="1914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6BEC6F-46BC-4328-B72A-0ECA73BE27B3}"/>
              </a:ext>
            </a:extLst>
          </p:cNvPr>
          <p:cNvSpPr/>
          <p:nvPr/>
        </p:nvSpPr>
        <p:spPr>
          <a:xfrm>
            <a:off x="7029450" y="3209925"/>
            <a:ext cx="1314450" cy="43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4D13AE-4B53-4480-8DA6-6A74CE29E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80273">
            <a:off x="9013373" y="3291265"/>
            <a:ext cx="466725" cy="533400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9C4997B-1172-4A23-A4B8-C907F2F6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84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D1D70-B695-4083-A65B-7CEFCAE0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D4386A-6B84-43B6-AF89-93D50ACF152A}"/>
              </a:ext>
            </a:extLst>
          </p:cNvPr>
          <p:cNvSpPr txBox="1"/>
          <p:nvPr/>
        </p:nvSpPr>
        <p:spPr>
          <a:xfrm>
            <a:off x="677334" y="1561068"/>
            <a:ext cx="69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實驗設置</a:t>
            </a:r>
            <a:endParaRPr lang="en-US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F2889AD-C5D5-4F84-A606-E2C7ED5F5D56}"/>
                  </a:ext>
                </a:extLst>
              </p:cNvPr>
              <p:cNvSpPr txBox="1"/>
              <p:nvPr/>
            </p:nvSpPr>
            <p:spPr>
              <a:xfrm>
                <a:off x="944880" y="1931908"/>
                <a:ext cx="82219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ü"/>
                </a:pPr>
                <a:r>
                  <a:rPr lang="en-US" altLang="zh-TW" dirty="0"/>
                  <a:t>The micrographs were </a:t>
                </a:r>
                <a:r>
                  <a:rPr lang="en-US" altLang="zh-TW" dirty="0" err="1"/>
                  <a:t>downsampled</a:t>
                </a:r>
                <a:r>
                  <a:rPr lang="en-US" altLang="zh-TW" dirty="0"/>
                  <a:t> to 20%-50% of their original size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ü"/>
                </a:pPr>
                <a:r>
                  <a:rPr lang="en-US" altLang="zh-TW" dirty="0"/>
                  <a:t>Normalized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ü"/>
                </a:pPr>
                <a:r>
                  <a:rPr lang="en-US" altLang="zh-TW" dirty="0"/>
                  <a:t>Each micrograph was bandpass filtered, eliminating 5% of its lowest and highest radial frequencies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ü"/>
                </a:pPr>
                <a:r>
                  <a:rPr lang="en-US" altLang="zh-TW" dirty="0"/>
                  <a:t>The KLT picker: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 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and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TW" dirty="0"/>
                  <a:t> are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20%</a:t>
                </a:r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80%</a:t>
                </a:r>
                <a:r>
                  <a:rPr lang="en-US" altLang="zh-TW" dirty="0"/>
                  <a:t>,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/>
                  <a:t>respectively, of the maximal diameter of the particle, 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323232"/>
                    </a:solidFill>
                    <a:latin typeface="NexusSerif"/>
                  </a:rPr>
                  <a:t>threshold=0</a:t>
                </a:r>
                <a:endParaRPr lang="zh-TW" altLang="en-US" dirty="0"/>
              </a:p>
              <a:p>
                <a:pPr>
                  <a:buClr>
                    <a:schemeClr val="accent5"/>
                  </a:buClr>
                </a:pPr>
                <a:br>
                  <a:rPr lang="en-US" altLang="zh-TW" dirty="0"/>
                </a:br>
                <a:endParaRPr lang="en-US" altLang="zh-TW" dirty="0"/>
              </a:p>
              <a:p>
                <a:pPr>
                  <a:buClr>
                    <a:schemeClr val="accent5"/>
                  </a:buClr>
                </a:pPr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F2889AD-C5D5-4F84-A606-E2C7ED5F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931908"/>
                <a:ext cx="8221980" cy="2585323"/>
              </a:xfrm>
              <a:prstGeom prst="rect">
                <a:avLst/>
              </a:prstGeom>
              <a:blipFill>
                <a:blip r:embed="rId3"/>
                <a:stretch>
                  <a:fillRect l="-445" t="-1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7DF34BAD-3359-479B-817D-64BBB18CA911}"/>
              </a:ext>
            </a:extLst>
          </p:cNvPr>
          <p:cNvSpPr txBox="1"/>
          <p:nvPr/>
        </p:nvSpPr>
        <p:spPr>
          <a:xfrm>
            <a:off x="677333" y="3732768"/>
            <a:ext cx="69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實驗資料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FDC900-D38F-42E2-A4A4-1F4A7921431C}"/>
              </a:ext>
            </a:extLst>
          </p:cNvPr>
          <p:cNvSpPr txBox="1"/>
          <p:nvPr/>
        </p:nvSpPr>
        <p:spPr>
          <a:xfrm>
            <a:off x="944880" y="4124632"/>
            <a:ext cx="504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TW" dirty="0"/>
              <a:t>80S </a:t>
            </a:r>
            <a:r>
              <a:rPr lang="en-US" altLang="zh-TW" dirty="0">
                <a:latin typeface="Helvetica" panose="020B0604020202020204" pitchFamily="34" charset="0"/>
              </a:rPr>
              <a:t>ribosome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TW" dirty="0"/>
              <a:t>beta-galactosidase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TW" dirty="0"/>
              <a:t>Synaptic RAG1-RAG2</a:t>
            </a:r>
            <a:endParaRPr lang="en-US" altLang="zh-TW" dirty="0">
              <a:latin typeface="Helvetica" panose="020B0604020202020204" pitchFamily="34" charset="0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ü"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9F2F167-769E-4FB9-B5ED-2AB6320F9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533" y="3855086"/>
            <a:ext cx="7162800" cy="226695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F6B92-4AB0-4CAF-994B-4B07B4B9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268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0EDBDA7-4914-485A-ABC5-F3A4457D5E5F}"/>
              </a:ext>
            </a:extLst>
          </p:cNvPr>
          <p:cNvSpPr/>
          <p:nvPr/>
        </p:nvSpPr>
        <p:spPr>
          <a:xfrm>
            <a:off x="7685780" y="-92279"/>
            <a:ext cx="4662814" cy="707191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D52D6F-DEBE-4E39-975B-2F06357E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28" y="348501"/>
            <a:ext cx="8596668" cy="1320800"/>
          </a:xfrm>
        </p:spPr>
        <p:txBody>
          <a:bodyPr/>
          <a:lstStyle/>
          <a:p>
            <a:r>
              <a:rPr lang="en-US" altLang="zh-TW" dirty="0"/>
              <a:t>80S </a:t>
            </a:r>
            <a:r>
              <a:rPr lang="en-US" altLang="zh-TW" dirty="0">
                <a:latin typeface="Helvetica" panose="020B0604020202020204" pitchFamily="34" charset="0"/>
              </a:rPr>
              <a:t>ribosome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8EEDE7C-B7F1-4BEC-B541-195F87F94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57" b="33143"/>
          <a:stretch/>
        </p:blipFill>
        <p:spPr>
          <a:xfrm>
            <a:off x="161797" y="1211331"/>
            <a:ext cx="7395756" cy="44353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799D489-6CF1-4C6B-98FE-8F38AA4E98EE}"/>
                  </a:ext>
                </a:extLst>
              </p:cNvPr>
              <p:cNvSpPr/>
              <p:nvPr/>
            </p:nvSpPr>
            <p:spPr>
              <a:xfrm>
                <a:off x="7685780" y="1270800"/>
                <a:ext cx="434442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1081 micrographs(4096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7420</a:t>
                </a:r>
                <a:r>
                  <a:rPr lang="zh-TW" altLang="en-US" dirty="0">
                    <a:solidFill>
                      <a:srgbClr val="2E2E2E"/>
                    </a:solidFill>
                    <a:latin typeface="NexusSerif"/>
                  </a:rPr>
                  <a:t> </a:t>
                </a:r>
                <a:r>
                  <a:rPr lang="en-US" altLang="zh-TW" dirty="0"/>
                  <a:t>pixels)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</a:t>
                </a:r>
                <a:r>
                  <a:rPr lang="en-US" altLang="zh-TW" dirty="0"/>
                  <a:t>pixel size : 0.64Å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particle size: 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768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768</m:t>
                    </m:r>
                  </m:oMath>
                </a14:m>
                <a:r>
                  <a:rPr lang="en-US" altLang="zh-TW" dirty="0"/>
                  <a:t> pixels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endParaRPr lang="en-US" altLang="zh-TW" dirty="0">
                  <a:solidFill>
                    <a:srgbClr val="2E2E2E"/>
                  </a:solidFill>
                  <a:latin typeface="NexusSerif"/>
                </a:endParaRPr>
              </a:p>
              <a:p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</a:t>
                </a:r>
                <a:endParaRPr lang="zh-TW" altLang="en-US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799D489-6CF1-4C6B-98FE-8F38AA4E9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780" y="1270800"/>
                <a:ext cx="4344423" cy="1477328"/>
              </a:xfrm>
              <a:prstGeom prst="rect">
                <a:avLst/>
              </a:prstGeom>
              <a:blipFill>
                <a:blip r:embed="rId4"/>
                <a:stretch>
                  <a:fillRect l="-983" t="-2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08ED8C77-CE7A-4E78-8C52-C6B1DFD82745}"/>
              </a:ext>
            </a:extLst>
          </p:cNvPr>
          <p:cNvSpPr/>
          <p:nvPr/>
        </p:nvSpPr>
        <p:spPr>
          <a:xfrm>
            <a:off x="3083085" y="5747071"/>
            <a:ext cx="1351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323232"/>
                </a:solidFill>
                <a:latin typeface="NexusSerif"/>
              </a:rPr>
              <a:t>Threshold=0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4548A5-3075-409B-A680-CF676F40CE98}"/>
              </a:ext>
            </a:extLst>
          </p:cNvPr>
          <p:cNvSpPr/>
          <p:nvPr/>
        </p:nvSpPr>
        <p:spPr>
          <a:xfrm>
            <a:off x="5698678" y="5752477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前</a:t>
            </a:r>
            <a:r>
              <a:rPr lang="en-US" altLang="zh-TW" dirty="0"/>
              <a:t>50</a:t>
            </a:r>
            <a:r>
              <a:rPr lang="zh-TW" altLang="en-US" dirty="0"/>
              <a:t>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D86736-8AFB-43D5-99B0-2F5E781D3051}"/>
              </a:ext>
            </a:extLst>
          </p:cNvPr>
          <p:cNvSpPr/>
          <p:nvPr/>
        </p:nvSpPr>
        <p:spPr>
          <a:xfrm>
            <a:off x="640983" y="5747071"/>
            <a:ext cx="1346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E2E2E"/>
                </a:solidFill>
                <a:latin typeface="NexusSerif"/>
              </a:rPr>
              <a:t>micrographs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2F65F40-3245-4F63-9514-F5BAD2A12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24" y="174273"/>
            <a:ext cx="2681547" cy="93124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B00E05F-7DEC-4EAD-A8B8-4E2D95D22D4C}"/>
              </a:ext>
            </a:extLst>
          </p:cNvPr>
          <p:cNvSpPr txBox="1"/>
          <p:nvPr/>
        </p:nvSpPr>
        <p:spPr>
          <a:xfrm>
            <a:off x="7685780" y="956751"/>
            <a:ext cx="2994869" cy="37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數據資訊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C5E3E2-E376-44ED-81B1-2E91F04C2822}"/>
              </a:ext>
            </a:extLst>
          </p:cNvPr>
          <p:cNvSpPr/>
          <p:nvPr/>
        </p:nvSpPr>
        <p:spPr>
          <a:xfrm>
            <a:off x="7733875" y="2474007"/>
            <a:ext cx="3932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br>
              <a:rPr lang="en-US" altLang="zh-TW" dirty="0"/>
            </a:br>
            <a:endParaRPr lang="en-US" altLang="zh-TW" dirty="0">
              <a:solidFill>
                <a:srgbClr val="2E2E2E"/>
              </a:solidFill>
              <a:latin typeface="NexusSerif"/>
            </a:endParaRPr>
          </a:p>
          <a:p>
            <a:r>
              <a:rPr lang="en-US" altLang="zh-TW" dirty="0">
                <a:solidFill>
                  <a:srgbClr val="2E2E2E"/>
                </a:solidFill>
                <a:latin typeface="NexusSerif"/>
              </a:rPr>
              <a:t> 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3D8A5D-AB95-4A1C-B824-0D4CDD0366F4}"/>
              </a:ext>
            </a:extLst>
          </p:cNvPr>
          <p:cNvSpPr/>
          <p:nvPr/>
        </p:nvSpPr>
        <p:spPr>
          <a:xfrm>
            <a:off x="8709917" y="934753"/>
            <a:ext cx="197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E2E2E"/>
                </a:solidFill>
                <a:latin typeface="NexusSerif"/>
              </a:rPr>
              <a:t>(</a:t>
            </a:r>
            <a:r>
              <a:rPr lang="en-US" altLang="zh-TW" dirty="0">
                <a:solidFill>
                  <a:srgbClr val="0C7DBB"/>
                </a:solidFill>
                <a:latin typeface="NexusSerif"/>
                <a:hlinkClick r:id="rId6"/>
              </a:rPr>
              <a:t>Wong et al., 2014</a:t>
            </a:r>
            <a:r>
              <a:rPr lang="en-US" altLang="zh-TW" dirty="0">
                <a:solidFill>
                  <a:srgbClr val="2E2E2E"/>
                </a:solidFill>
                <a:latin typeface="NexusSerif"/>
              </a:rPr>
              <a:t>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C79B48-9376-4A14-BC86-C1732E1B13C0}"/>
              </a:ext>
            </a:extLst>
          </p:cNvPr>
          <p:cNvSpPr txBox="1"/>
          <p:nvPr/>
        </p:nvSpPr>
        <p:spPr>
          <a:xfrm>
            <a:off x="7685780" y="2537354"/>
            <a:ext cx="4662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KLT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挑出 </a:t>
            </a:r>
            <a:r>
              <a:rPr lang="en-US" altLang="zh-TW" dirty="0"/>
              <a:t>100,241</a:t>
            </a:r>
            <a:r>
              <a:rPr lang="zh-TW" altLang="en-US" dirty="0"/>
              <a:t> </a:t>
            </a:r>
            <a:r>
              <a:rPr lang="en-US" altLang="zh-TW" dirty="0"/>
              <a:t>particle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 err="1"/>
              <a:t>Relion</a:t>
            </a:r>
            <a:r>
              <a:rPr lang="en-US" altLang="zh-TW" dirty="0"/>
              <a:t> 2D</a:t>
            </a:r>
            <a:r>
              <a:rPr lang="zh-TW" altLang="en-US" dirty="0"/>
              <a:t>後，保留</a:t>
            </a:r>
            <a:r>
              <a:rPr lang="en-US" altLang="zh-TW" dirty="0"/>
              <a:t>13,000</a:t>
            </a:r>
            <a:r>
              <a:rPr lang="zh-TW" altLang="en-US" dirty="0"/>
              <a:t> </a:t>
            </a:r>
            <a:r>
              <a:rPr lang="en-US" altLang="zh-TW" dirty="0"/>
              <a:t>particles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FSC resolution of 3.01Å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執行時間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35s(</a:t>
            </a:r>
            <a:r>
              <a:rPr lang="zh-TW" altLang="en-US" dirty="0"/>
              <a:t>單張 </a:t>
            </a:r>
            <a:r>
              <a:rPr lang="en-US" altLang="zh-TW" dirty="0"/>
              <a:t>micrograph on GPU)</a:t>
            </a:r>
          </a:p>
          <a:p>
            <a:pPr>
              <a:buClr>
                <a:schemeClr val="accent3"/>
              </a:buClr>
            </a:pPr>
            <a:r>
              <a:rPr lang="en-US" altLang="zh-TW" dirty="0"/>
              <a:t>(following a one-time preprocessing step of approximately 40 s)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A92517-C9DA-4255-85D5-07C60DE3A38E}"/>
              </a:ext>
            </a:extLst>
          </p:cNvPr>
          <p:cNvSpPr txBox="1"/>
          <p:nvPr/>
        </p:nvSpPr>
        <p:spPr>
          <a:xfrm>
            <a:off x="7724726" y="4792421"/>
            <a:ext cx="4342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C7DBB"/>
                </a:solidFill>
                <a:latin typeface="NexusSerif"/>
                <a:hlinkClick r:id="rId6"/>
              </a:rPr>
              <a:t>Wong et al., 2014</a:t>
            </a:r>
            <a:endParaRPr lang="en-US" altLang="zh-TW" dirty="0">
              <a:solidFill>
                <a:srgbClr val="0C7DBB"/>
              </a:solidFill>
              <a:latin typeface="NexusSerif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挑出 </a:t>
            </a:r>
            <a:r>
              <a:rPr lang="en-US" altLang="zh-TW" dirty="0"/>
              <a:t>93,686 particles</a:t>
            </a:r>
          </a:p>
          <a:p>
            <a:pPr>
              <a:buClr>
                <a:srgbClr val="00B0F0"/>
              </a:buClr>
            </a:pPr>
            <a:r>
              <a:rPr lang="en-US" altLang="zh-TW" dirty="0"/>
              <a:t>(automatic method based on correlation with a Gaussian ring)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zh-TW" dirty="0" err="1"/>
              <a:t>Relion</a:t>
            </a:r>
            <a:r>
              <a:rPr lang="en-US" altLang="zh-TW" dirty="0"/>
              <a:t> 2D</a:t>
            </a:r>
            <a:r>
              <a:rPr lang="zh-TW" altLang="en-US" dirty="0"/>
              <a:t>後，保留 </a:t>
            </a:r>
            <a:r>
              <a:rPr lang="en-US" altLang="zh-TW" dirty="0"/>
              <a:t>41,123 particles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zh-TW" dirty="0"/>
              <a:t>FSC resolution of 2.2Å</a:t>
            </a:r>
          </a:p>
          <a:p>
            <a:pPr>
              <a:buClr>
                <a:srgbClr val="00B0F0"/>
              </a:buClr>
            </a:pPr>
            <a:endParaRPr lang="en-US" altLang="zh-TW" dirty="0"/>
          </a:p>
          <a:p>
            <a:pPr>
              <a:buClr>
                <a:srgbClr val="00B0F0"/>
              </a:buClr>
            </a:pPr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zh-TW" dirty="0"/>
          </a:p>
          <a:p>
            <a:pPr>
              <a:buClr>
                <a:srgbClr val="00B0F0"/>
              </a:buClr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4958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9807D-3E49-4AE7-8C94-D3D6B38E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289799"/>
            <a:ext cx="8596668" cy="1320800"/>
          </a:xfrm>
        </p:spPr>
        <p:txBody>
          <a:bodyPr/>
          <a:lstStyle/>
          <a:p>
            <a:r>
              <a:rPr lang="en-US" altLang="zh-TW" dirty="0"/>
              <a:t>beta-galactosidase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22CADD4-A760-4C1D-9319-D4D6886BE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433" y="1317704"/>
            <a:ext cx="7261841" cy="43210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95131B4-056E-47A7-A22F-288AEF686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368" y="142332"/>
            <a:ext cx="1234632" cy="9323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5DA6F6-556E-459A-949A-B100C96A482B}"/>
              </a:ext>
            </a:extLst>
          </p:cNvPr>
          <p:cNvSpPr/>
          <p:nvPr/>
        </p:nvSpPr>
        <p:spPr>
          <a:xfrm>
            <a:off x="3283110" y="5697146"/>
            <a:ext cx="1351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323232"/>
                </a:solidFill>
                <a:latin typeface="NexusSerif"/>
              </a:rPr>
              <a:t>Threshold=0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089706-FA5B-4EB3-9A89-2A08BBE57DE9}"/>
              </a:ext>
            </a:extLst>
          </p:cNvPr>
          <p:cNvSpPr/>
          <p:nvPr/>
        </p:nvSpPr>
        <p:spPr>
          <a:xfrm>
            <a:off x="5915025" y="569714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前</a:t>
            </a:r>
            <a:r>
              <a:rPr lang="en-US" altLang="zh-TW" dirty="0"/>
              <a:t>50</a:t>
            </a:r>
            <a:r>
              <a:rPr lang="zh-TW" altLang="en-US" dirty="0"/>
              <a:t>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75B400-73CC-4427-A5A4-690779920E0A}"/>
              </a:ext>
            </a:extLst>
          </p:cNvPr>
          <p:cNvSpPr/>
          <p:nvPr/>
        </p:nvSpPr>
        <p:spPr>
          <a:xfrm>
            <a:off x="841008" y="5697146"/>
            <a:ext cx="1346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E2E2E"/>
                </a:solidFill>
                <a:latin typeface="NexusSerif"/>
              </a:rPr>
              <a:t>micrographs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06D372-740C-49BA-96B1-6C490E6A1D4E}"/>
              </a:ext>
            </a:extLst>
          </p:cNvPr>
          <p:cNvSpPr/>
          <p:nvPr/>
        </p:nvSpPr>
        <p:spPr>
          <a:xfrm>
            <a:off x="7781925" y="-295173"/>
            <a:ext cx="4410075" cy="7546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C759DC-0C29-479A-AC81-13A6917CAD83}"/>
                  </a:ext>
                </a:extLst>
              </p:cNvPr>
              <p:cNvSpPr/>
              <p:nvPr/>
            </p:nvSpPr>
            <p:spPr>
              <a:xfrm>
                <a:off x="7664621" y="1602532"/>
                <a:ext cx="434442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1539 micrographs(7676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4096</a:t>
                </a:r>
                <a:r>
                  <a:rPr lang="zh-TW" altLang="en-US" dirty="0">
                    <a:solidFill>
                      <a:srgbClr val="2E2E2E"/>
                    </a:solidFill>
                    <a:latin typeface="NexusSerif"/>
                  </a:rPr>
                  <a:t> </a:t>
                </a:r>
                <a:r>
                  <a:rPr lang="en-US" altLang="zh-TW" dirty="0"/>
                  <a:t>pixels)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</a:t>
                </a:r>
                <a:r>
                  <a:rPr lang="en-US" altLang="zh-TW" dirty="0"/>
                  <a:t>pixel size : 1.34Å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particle size: 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360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×360</m:t>
                    </m:r>
                  </m:oMath>
                </a14:m>
                <a:r>
                  <a:rPr lang="en-US" altLang="zh-TW" dirty="0"/>
                  <a:t> pixels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endParaRPr lang="en-US" altLang="zh-TW" dirty="0">
                  <a:solidFill>
                    <a:srgbClr val="2E2E2E"/>
                  </a:solidFill>
                  <a:latin typeface="NexusSerif"/>
                </a:endParaRPr>
              </a:p>
              <a:p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</a:t>
                </a:r>
                <a:endParaRPr lang="zh-TW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C759DC-0C29-479A-AC81-13A6917CA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621" y="1602532"/>
                <a:ext cx="4344423" cy="1477328"/>
              </a:xfrm>
              <a:prstGeom prst="rect">
                <a:avLst/>
              </a:prstGeom>
              <a:blipFill>
                <a:blip r:embed="rId5"/>
                <a:stretch>
                  <a:fillRect l="-842" t="-33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B81A31-B74E-400E-91E3-9AF1AD3C50C1}"/>
              </a:ext>
            </a:extLst>
          </p:cNvPr>
          <p:cNvSpPr txBox="1"/>
          <p:nvPr/>
        </p:nvSpPr>
        <p:spPr>
          <a:xfrm>
            <a:off x="7664621" y="1288483"/>
            <a:ext cx="2994869" cy="37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數據資訊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D6D048-B95C-4720-85BF-0794FE9EAB1A}"/>
              </a:ext>
            </a:extLst>
          </p:cNvPr>
          <p:cNvSpPr/>
          <p:nvPr/>
        </p:nvSpPr>
        <p:spPr>
          <a:xfrm>
            <a:off x="7796470" y="2780521"/>
            <a:ext cx="3932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br>
              <a:rPr lang="en-US" altLang="zh-TW" dirty="0"/>
            </a:br>
            <a:endParaRPr lang="en-US" altLang="zh-TW" dirty="0">
              <a:solidFill>
                <a:srgbClr val="2E2E2E"/>
              </a:solidFill>
              <a:latin typeface="NexusSerif"/>
            </a:endParaRPr>
          </a:p>
          <a:p>
            <a:r>
              <a:rPr lang="en-US" altLang="zh-TW" dirty="0">
                <a:solidFill>
                  <a:srgbClr val="2E2E2E"/>
                </a:solidFill>
                <a:latin typeface="NexusSerif"/>
              </a:rPr>
              <a:t> 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CECA6E-2C37-4B49-AA4A-0C38CF2FD2A3}"/>
              </a:ext>
            </a:extLst>
          </p:cNvPr>
          <p:cNvSpPr/>
          <p:nvPr/>
        </p:nvSpPr>
        <p:spPr>
          <a:xfrm>
            <a:off x="8688758" y="1266485"/>
            <a:ext cx="270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>
                <a:hlinkClick r:id="rId6"/>
              </a:rPr>
              <a:t>Bartesaghi</a:t>
            </a:r>
            <a:r>
              <a:rPr lang="en-US" altLang="zh-TW" dirty="0">
                <a:hlinkClick r:id="rId6"/>
              </a:rPr>
              <a:t> et al., 2015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6056288-8FA9-4647-B3FD-910C6F625144}"/>
              </a:ext>
            </a:extLst>
          </p:cNvPr>
          <p:cNvSpPr txBox="1"/>
          <p:nvPr/>
        </p:nvSpPr>
        <p:spPr>
          <a:xfrm>
            <a:off x="7664621" y="2779742"/>
            <a:ext cx="4581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KLT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挑出 </a:t>
            </a:r>
            <a:r>
              <a:rPr lang="en-US" altLang="zh-TW" dirty="0"/>
              <a:t>141,679</a:t>
            </a:r>
            <a:r>
              <a:rPr lang="zh-TW" altLang="en-US" dirty="0"/>
              <a:t> </a:t>
            </a:r>
            <a:r>
              <a:rPr lang="en-US" altLang="zh-TW" dirty="0"/>
              <a:t>particle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 err="1"/>
              <a:t>Relion</a:t>
            </a:r>
            <a:r>
              <a:rPr lang="en-US" altLang="zh-TW" dirty="0"/>
              <a:t> 2D</a:t>
            </a:r>
            <a:r>
              <a:rPr lang="zh-TW" altLang="en-US" dirty="0"/>
              <a:t>後，保留</a:t>
            </a:r>
            <a:r>
              <a:rPr lang="en-US" altLang="zh-TW" dirty="0"/>
              <a:t>87,439</a:t>
            </a:r>
            <a:r>
              <a:rPr lang="zh-TW" altLang="en-US" dirty="0"/>
              <a:t> </a:t>
            </a:r>
            <a:r>
              <a:rPr lang="en-US" altLang="zh-TW" dirty="0"/>
              <a:t>particles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FSC resolution of 3.01Å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執行時間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33s(</a:t>
            </a:r>
            <a:r>
              <a:rPr lang="zh-TW" altLang="en-US" dirty="0"/>
              <a:t>單張 </a:t>
            </a:r>
            <a:r>
              <a:rPr lang="en-US" altLang="zh-TW" dirty="0"/>
              <a:t>micrograph on GPU)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72F10C-7821-472C-90E0-86EEBC9D8E2A}"/>
              </a:ext>
            </a:extLst>
          </p:cNvPr>
          <p:cNvSpPr txBox="1"/>
          <p:nvPr/>
        </p:nvSpPr>
        <p:spPr>
          <a:xfrm>
            <a:off x="7629824" y="4329552"/>
            <a:ext cx="4342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C7DBB"/>
                </a:solidFill>
                <a:latin typeface="NexusSerif"/>
                <a:hlinkClick r:id="rId7"/>
              </a:rPr>
              <a:t>Wong et al., 2014</a:t>
            </a:r>
            <a:endParaRPr lang="en-US" altLang="zh-TW" dirty="0">
              <a:solidFill>
                <a:srgbClr val="0C7DBB"/>
              </a:solidFill>
              <a:latin typeface="NexusSerif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zh-TW" dirty="0"/>
              <a:t>RELION’s automated picking tool</a:t>
            </a:r>
          </a:p>
          <a:p>
            <a:pPr>
              <a:buClr>
                <a:srgbClr val="00B0F0"/>
              </a:buClr>
            </a:pPr>
            <a:r>
              <a:rPr lang="zh-TW" altLang="en-US" dirty="0"/>
              <a:t>    挑出 </a:t>
            </a:r>
            <a:r>
              <a:rPr lang="en-US" altLang="zh-TW" dirty="0"/>
              <a:t>158,212 particles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zh-TW" dirty="0" err="1"/>
              <a:t>Relion</a:t>
            </a:r>
            <a:r>
              <a:rPr lang="en-US" altLang="zh-TW" dirty="0"/>
              <a:t> 2D</a:t>
            </a:r>
            <a:r>
              <a:rPr lang="zh-TW" altLang="en-US" dirty="0"/>
              <a:t>後，保留</a:t>
            </a:r>
            <a:r>
              <a:rPr lang="en-US" altLang="zh-TW" dirty="0"/>
              <a:t>105,247 particles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zh-TW" dirty="0"/>
              <a:t>FSC resolution of 3.20Å</a:t>
            </a:r>
          </a:p>
          <a:p>
            <a:pPr>
              <a:buClr>
                <a:srgbClr val="00B0F0"/>
              </a:buClr>
            </a:pPr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zh-TW" dirty="0"/>
          </a:p>
          <a:p>
            <a:pPr>
              <a:buClr>
                <a:srgbClr val="00B0F0"/>
              </a:buClr>
            </a:pP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271A42-257F-4636-9775-60484130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680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0EDBDA7-4914-485A-ABC5-F3A4457D5E5F}"/>
              </a:ext>
            </a:extLst>
          </p:cNvPr>
          <p:cNvSpPr/>
          <p:nvPr/>
        </p:nvSpPr>
        <p:spPr>
          <a:xfrm>
            <a:off x="7685780" y="-92279"/>
            <a:ext cx="4662814" cy="707191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D52D6F-DEBE-4E39-975B-2F06357E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28" y="348501"/>
            <a:ext cx="8596668" cy="1320800"/>
          </a:xfrm>
        </p:spPr>
        <p:txBody>
          <a:bodyPr/>
          <a:lstStyle/>
          <a:p>
            <a:r>
              <a:rPr lang="en-US" altLang="zh-TW" dirty="0"/>
              <a:t>Synaptic RAG1-RAG2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799D489-6CF1-4C6B-98FE-8F38AA4E98EE}"/>
                  </a:ext>
                </a:extLst>
              </p:cNvPr>
              <p:cNvSpPr/>
              <p:nvPr/>
            </p:nvSpPr>
            <p:spPr>
              <a:xfrm>
                <a:off x="7685780" y="1593799"/>
                <a:ext cx="434442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680 micrographs(3838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0" smtClean="0">
                        <a:solidFill>
                          <a:srgbClr val="2E2E2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3710</m:t>
                    </m:r>
                  </m:oMath>
                </a14:m>
                <a:r>
                  <a:rPr lang="zh-TW" altLang="en-US" dirty="0">
                    <a:solidFill>
                      <a:srgbClr val="2E2E2E"/>
                    </a:solidFill>
                    <a:latin typeface="NexusSerif"/>
                  </a:rPr>
                  <a:t> </a:t>
                </a:r>
                <a:r>
                  <a:rPr lang="en-US" altLang="zh-TW" dirty="0"/>
                  <a:t>pixels)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</a:t>
                </a:r>
                <a:r>
                  <a:rPr lang="en-US" altLang="zh-TW" dirty="0"/>
                  <a:t>pixel size : 1.23Å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particle size: 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92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192</m:t>
                    </m:r>
                  </m:oMath>
                </a14:m>
                <a:r>
                  <a:rPr lang="en-US" altLang="zh-TW" dirty="0"/>
                  <a:t> pixels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endParaRPr lang="en-US" altLang="zh-TW" dirty="0">
                  <a:solidFill>
                    <a:srgbClr val="2E2E2E"/>
                  </a:solidFill>
                  <a:latin typeface="NexusSerif"/>
                </a:endParaRPr>
              </a:p>
              <a:p>
                <a:r>
                  <a:rPr lang="en-US" altLang="zh-TW" dirty="0">
                    <a:solidFill>
                      <a:srgbClr val="2E2E2E"/>
                    </a:solidFill>
                    <a:latin typeface="NexusSerif"/>
                  </a:rPr>
                  <a:t> 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799D489-6CF1-4C6B-98FE-8F38AA4E9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780" y="1593799"/>
                <a:ext cx="4344423" cy="1477328"/>
              </a:xfrm>
              <a:prstGeom prst="rect">
                <a:avLst/>
              </a:prstGeom>
              <a:blipFill>
                <a:blip r:embed="rId3"/>
                <a:stretch>
                  <a:fillRect l="-983" t="-2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08ED8C77-CE7A-4E78-8C52-C6B1DFD82745}"/>
              </a:ext>
            </a:extLst>
          </p:cNvPr>
          <p:cNvSpPr/>
          <p:nvPr/>
        </p:nvSpPr>
        <p:spPr>
          <a:xfrm>
            <a:off x="3083085" y="5747071"/>
            <a:ext cx="1351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323232"/>
                </a:solidFill>
                <a:latin typeface="NexusSerif"/>
              </a:rPr>
              <a:t>Threshold=0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4548A5-3075-409B-A680-CF676F40CE98}"/>
              </a:ext>
            </a:extLst>
          </p:cNvPr>
          <p:cNvSpPr/>
          <p:nvPr/>
        </p:nvSpPr>
        <p:spPr>
          <a:xfrm>
            <a:off x="5698678" y="5752477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前</a:t>
            </a:r>
            <a:r>
              <a:rPr lang="en-US" altLang="zh-TW" dirty="0"/>
              <a:t>50</a:t>
            </a:r>
            <a:r>
              <a:rPr lang="zh-TW" altLang="en-US" dirty="0"/>
              <a:t>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D86736-8AFB-43D5-99B0-2F5E781D3051}"/>
              </a:ext>
            </a:extLst>
          </p:cNvPr>
          <p:cNvSpPr/>
          <p:nvPr/>
        </p:nvSpPr>
        <p:spPr>
          <a:xfrm>
            <a:off x="640983" y="5747071"/>
            <a:ext cx="1346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E2E2E"/>
                </a:solidFill>
                <a:latin typeface="NexusSerif"/>
              </a:rPr>
              <a:t>micrographs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00E05F-7DEC-4EAD-A8B8-4E2D95D22D4C}"/>
              </a:ext>
            </a:extLst>
          </p:cNvPr>
          <p:cNvSpPr txBox="1"/>
          <p:nvPr/>
        </p:nvSpPr>
        <p:spPr>
          <a:xfrm>
            <a:off x="7685780" y="1279750"/>
            <a:ext cx="2994869" cy="37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數據資訊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C5E3E2-E376-44ED-81B1-2E91F04C2822}"/>
              </a:ext>
            </a:extLst>
          </p:cNvPr>
          <p:cNvSpPr/>
          <p:nvPr/>
        </p:nvSpPr>
        <p:spPr>
          <a:xfrm>
            <a:off x="7685781" y="2678878"/>
            <a:ext cx="3932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br>
              <a:rPr lang="en-US" altLang="zh-TW" dirty="0"/>
            </a:br>
            <a:endParaRPr lang="en-US" altLang="zh-TW" dirty="0">
              <a:solidFill>
                <a:srgbClr val="2E2E2E"/>
              </a:solidFill>
              <a:latin typeface="NexusSerif"/>
            </a:endParaRPr>
          </a:p>
          <a:p>
            <a:r>
              <a:rPr lang="en-US" altLang="zh-TW" dirty="0">
                <a:solidFill>
                  <a:srgbClr val="2E2E2E"/>
                </a:solidFill>
                <a:latin typeface="NexusSerif"/>
              </a:rPr>
              <a:t> 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3D8A5D-AB95-4A1C-B824-0D4CDD0366F4}"/>
              </a:ext>
            </a:extLst>
          </p:cNvPr>
          <p:cNvSpPr/>
          <p:nvPr/>
        </p:nvSpPr>
        <p:spPr>
          <a:xfrm>
            <a:off x="8709917" y="1257752"/>
            <a:ext cx="1851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E2E2E"/>
                </a:solidFill>
                <a:latin typeface="NexusSerif"/>
              </a:rPr>
              <a:t>(</a:t>
            </a:r>
            <a:r>
              <a:rPr lang="en-US" altLang="zh-TW" dirty="0">
                <a:hlinkClick r:id="rId4"/>
              </a:rPr>
              <a:t>Ru et al., 2015</a:t>
            </a:r>
            <a:r>
              <a:rPr lang="en-US" altLang="zh-TW" dirty="0">
                <a:solidFill>
                  <a:srgbClr val="2E2E2E"/>
                </a:solidFill>
                <a:latin typeface="NexusSerif"/>
              </a:rPr>
              <a:t>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C79B48-9376-4A14-BC86-C1732E1B13C0}"/>
              </a:ext>
            </a:extLst>
          </p:cNvPr>
          <p:cNvSpPr txBox="1"/>
          <p:nvPr/>
        </p:nvSpPr>
        <p:spPr>
          <a:xfrm>
            <a:off x="7685780" y="2678878"/>
            <a:ext cx="4614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KLT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挑出 </a:t>
            </a:r>
            <a:r>
              <a:rPr lang="en-US" altLang="zh-TW" dirty="0"/>
              <a:t>163,470</a:t>
            </a:r>
            <a:r>
              <a:rPr lang="zh-TW" altLang="en-US" dirty="0"/>
              <a:t> </a:t>
            </a:r>
            <a:r>
              <a:rPr lang="en-US" altLang="zh-TW" dirty="0"/>
              <a:t>particle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 err="1"/>
              <a:t>Relion</a:t>
            </a:r>
            <a:r>
              <a:rPr lang="en-US" altLang="zh-TW" dirty="0"/>
              <a:t> 2D</a:t>
            </a:r>
            <a:r>
              <a:rPr lang="zh-TW" altLang="en-US" dirty="0"/>
              <a:t>後，保留 </a:t>
            </a:r>
            <a:r>
              <a:rPr lang="en-US" altLang="zh-TW" dirty="0"/>
              <a:t>34,100</a:t>
            </a:r>
            <a:r>
              <a:rPr lang="zh-TW" altLang="en-US" dirty="0"/>
              <a:t> </a:t>
            </a:r>
            <a:r>
              <a:rPr lang="en-US" altLang="zh-TW" dirty="0"/>
              <a:t>particles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FSC resolution of 3.87Å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執行時間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50s(</a:t>
            </a:r>
            <a:r>
              <a:rPr lang="zh-TW" altLang="en-US" dirty="0"/>
              <a:t>單張 </a:t>
            </a:r>
            <a:r>
              <a:rPr lang="en-US" altLang="zh-TW" dirty="0"/>
              <a:t>micrograph on GPU)</a:t>
            </a:r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buClr>
                <a:schemeClr val="accent3"/>
              </a:buClr>
            </a:pPr>
            <a:endParaRPr lang="en-US" altLang="zh-TW" dirty="0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A92517-C9DA-4255-85D5-07C60DE3A38E}"/>
              </a:ext>
            </a:extLst>
          </p:cNvPr>
          <p:cNvSpPr txBox="1"/>
          <p:nvPr/>
        </p:nvSpPr>
        <p:spPr>
          <a:xfrm>
            <a:off x="7691930" y="4314019"/>
            <a:ext cx="4342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Ru et al., 2015</a:t>
            </a:r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挑出 </a:t>
            </a:r>
            <a:r>
              <a:rPr lang="en-US" altLang="zh-TW" dirty="0"/>
              <a:t>89,158 particles</a:t>
            </a:r>
          </a:p>
          <a:p>
            <a:pPr>
              <a:buClr>
                <a:srgbClr val="00B0F0"/>
              </a:buClr>
            </a:pPr>
            <a:r>
              <a:rPr lang="en-US" altLang="zh-TW" dirty="0"/>
              <a:t>(manually selected 2000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automatic picking )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經過一些人工調整，保留 </a:t>
            </a:r>
            <a:r>
              <a:rPr lang="en-US" altLang="zh-TW" dirty="0"/>
              <a:t>89,158 particles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zh-TW" dirty="0"/>
              <a:t>FSC resolution of 3.4Å</a:t>
            </a:r>
          </a:p>
          <a:p>
            <a:pPr>
              <a:buClr>
                <a:srgbClr val="00B0F0"/>
              </a:buClr>
            </a:pPr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zh-TW" dirty="0"/>
          </a:p>
          <a:p>
            <a:pPr>
              <a:buClr>
                <a:srgbClr val="00B0F0"/>
              </a:buClr>
            </a:pP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20726D-AD80-4F44-98B0-0200B2809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187235"/>
            <a:ext cx="2514600" cy="84772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0C83DF3-1BBF-4FE5-9400-320E72764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30" y="1280969"/>
            <a:ext cx="7473571" cy="443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28D69-5FDF-479C-8CDC-8697CA29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14" y="365760"/>
            <a:ext cx="8596668" cy="1320800"/>
          </a:xfrm>
        </p:spPr>
        <p:txBody>
          <a:bodyPr/>
          <a:lstStyle/>
          <a:p>
            <a:r>
              <a:rPr lang="zh-TW" altLang="en-US" dirty="0"/>
              <a:t>結論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84A169-0FF9-4DA5-9D2A-B3DFBD6FADAB}"/>
              </a:ext>
            </a:extLst>
          </p:cNvPr>
          <p:cNvSpPr txBox="1"/>
          <p:nvPr/>
        </p:nvSpPr>
        <p:spPr>
          <a:xfrm>
            <a:off x="891680" y="1076630"/>
            <a:ext cx="7497940" cy="330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80S ribosome </a:t>
            </a:r>
            <a:r>
              <a:rPr lang="zh-TW" altLang="en-US" dirty="0"/>
              <a:t>大分子 </a:t>
            </a:r>
            <a:r>
              <a:rPr lang="en-US" altLang="zh-TW" dirty="0"/>
              <a:t>(4.2 </a:t>
            </a:r>
            <a:r>
              <a:rPr lang="en-US" altLang="zh-TW" dirty="0" err="1"/>
              <a:t>Mda</a:t>
            </a:r>
            <a:r>
              <a:rPr lang="en-US" altLang="zh-TW" dirty="0"/>
              <a:t>)</a:t>
            </a:r>
          </a:p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beta-galactosidase</a:t>
            </a:r>
            <a:r>
              <a:rPr lang="zh-TW" altLang="en-US" dirty="0"/>
              <a:t> 小分子 </a:t>
            </a:r>
            <a:r>
              <a:rPr lang="en-US" altLang="zh-TW" dirty="0"/>
              <a:t>(0.465 </a:t>
            </a:r>
            <a:r>
              <a:rPr lang="en-US" altLang="zh-TW" dirty="0" err="1"/>
              <a:t>Mda</a:t>
            </a:r>
            <a:r>
              <a:rPr lang="en-US" altLang="zh-TW" dirty="0"/>
              <a:t>)</a:t>
            </a:r>
          </a:p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Synaptic RAG1-RAG2</a:t>
            </a:r>
            <a:r>
              <a:rPr lang="zh-TW" altLang="en-US" dirty="0"/>
              <a:t> 更小的分子</a:t>
            </a:r>
            <a:r>
              <a:rPr lang="en-US" altLang="zh-TW" dirty="0"/>
              <a:t>(0.38MDa) and has low SNR</a:t>
            </a:r>
          </a:p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The resolution achieved using particles picked by our algorithm is inferior to the published one. This implies that fully automatic picking may come at a price.</a:t>
            </a:r>
          </a:p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The KLT picker is designed especially to handle low SNR micrographs, it is easy to use, fast, and mathematically rigorous. </a:t>
            </a:r>
          </a:p>
          <a:p>
            <a:pPr>
              <a:buClr>
                <a:schemeClr val="accent3"/>
              </a:buClr>
            </a:pPr>
            <a:endParaRPr lang="en-US" altLang="zh-TW" dirty="0"/>
          </a:p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A22A40-B4A9-4154-9ED0-BBD09FF04FFF}"/>
              </a:ext>
            </a:extLst>
          </p:cNvPr>
          <p:cNvSpPr txBox="1"/>
          <p:nvPr/>
        </p:nvSpPr>
        <p:spPr>
          <a:xfrm>
            <a:off x="563880" y="3840480"/>
            <a:ext cx="787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問題</a:t>
            </a:r>
            <a:r>
              <a:rPr lang="en-US" altLang="zh-TW" dirty="0">
                <a:latin typeface="+mn-ea"/>
              </a:rPr>
              <a:t>&amp;</a:t>
            </a:r>
            <a:r>
              <a:rPr lang="zh-TW" altLang="en-US" dirty="0"/>
              <a:t>挑戰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1E36E4-68EE-4F36-9CEF-8190D3E2B247}"/>
              </a:ext>
            </a:extLst>
          </p:cNvPr>
          <p:cNvSpPr txBox="1"/>
          <p:nvPr/>
        </p:nvSpPr>
        <p:spPr>
          <a:xfrm>
            <a:off x="960120" y="4230892"/>
            <a:ext cx="4709160" cy="13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4"/>
              </a:buClr>
              <a:buFont typeface="Wingdings" panose="05000000000000000000" pitchFamily="2" charset="2"/>
              <a:buChar char="u"/>
            </a:pPr>
            <a:r>
              <a:rPr lang="en-US" altLang="zh-TW" dirty="0"/>
              <a:t>Micrographs</a:t>
            </a:r>
            <a:r>
              <a:rPr lang="zh-TW" altLang="en-US" dirty="0"/>
              <a:t> 有許多的汙染</a:t>
            </a:r>
            <a:r>
              <a:rPr lang="en-US" altLang="zh-TW" dirty="0"/>
              <a:t>(</a:t>
            </a:r>
            <a:r>
              <a:rPr lang="zh-TW" altLang="en-US" dirty="0"/>
              <a:t>網隔邊緣、冰等等</a:t>
            </a:r>
            <a:r>
              <a:rPr lang="en-US" altLang="zh-TW" dirty="0"/>
              <a:t>)</a:t>
            </a:r>
            <a:r>
              <a:rPr lang="zh-TW" altLang="en-US" dirty="0"/>
              <a:t>，這些會降低 </a:t>
            </a:r>
            <a:r>
              <a:rPr lang="en-US" altLang="zh-TW" dirty="0"/>
              <a:t>RPSD</a:t>
            </a:r>
            <a:r>
              <a:rPr lang="zh-TW" altLang="en-US" dirty="0"/>
              <a:t> 估計</a:t>
            </a:r>
            <a:endParaRPr lang="en-US" altLang="zh-TW" dirty="0"/>
          </a:p>
          <a:p>
            <a:pPr marL="285750" indent="-285750">
              <a:lnSpc>
                <a:spcPct val="120000"/>
              </a:lnSpc>
              <a:buClr>
                <a:schemeClr val="accent4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當 </a:t>
            </a:r>
            <a:r>
              <a:rPr lang="en-US" altLang="zh-TW" dirty="0"/>
              <a:t>particles</a:t>
            </a:r>
            <a:r>
              <a:rPr lang="zh-TW" altLang="en-US" dirty="0"/>
              <a:t> 過度密集，</a:t>
            </a:r>
            <a:r>
              <a:rPr lang="en-US" altLang="zh-TW" dirty="0"/>
              <a:t>KLT</a:t>
            </a:r>
            <a:r>
              <a:rPr lang="zh-TW" altLang="en-US" dirty="0"/>
              <a:t> </a:t>
            </a:r>
            <a:r>
              <a:rPr lang="en-US" altLang="zh-TW" dirty="0"/>
              <a:t>picker </a:t>
            </a:r>
            <a:r>
              <a:rPr lang="zh-TW" altLang="en-US" dirty="0"/>
              <a:t>會傾向選擇高 </a:t>
            </a:r>
            <a:r>
              <a:rPr lang="en-US" altLang="zh-TW" dirty="0"/>
              <a:t>score </a:t>
            </a:r>
            <a:r>
              <a:rPr lang="zh-TW" altLang="en-US" dirty="0"/>
              <a:t>位置，而非</a:t>
            </a:r>
            <a:r>
              <a:rPr lang="en-US" altLang="zh-TW" dirty="0"/>
              <a:t>particle</a:t>
            </a:r>
            <a:r>
              <a:rPr lang="zh-TW" altLang="en-US" dirty="0"/>
              <a:t>的中心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F26931-7D8E-4E76-9138-3A245126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92" y="3589713"/>
            <a:ext cx="3488055" cy="260409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5DCCF7D-EB6A-4A5F-B176-4F2B3728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23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CE83D-D0E6-4A5D-AD19-070629F0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54" y="617220"/>
            <a:ext cx="8596668" cy="1320800"/>
          </a:xfrm>
        </p:spPr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1924980-2A24-45EE-811F-F62F326781D1}"/>
              </a:ext>
            </a:extLst>
          </p:cNvPr>
          <p:cNvSpPr txBox="1"/>
          <p:nvPr/>
        </p:nvSpPr>
        <p:spPr>
          <a:xfrm>
            <a:off x="646854" y="1609395"/>
            <a:ext cx="8199966" cy="250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TW" dirty="0"/>
              <a:t>Code</a:t>
            </a:r>
          </a:p>
          <a:p>
            <a:pPr>
              <a:lnSpc>
                <a:spcPct val="110000"/>
              </a:lnSpc>
              <a:buClr>
                <a:schemeClr val="accent5"/>
              </a:buClr>
            </a:pPr>
            <a:r>
              <a:rPr lang="en-US" altLang="zh-TW" dirty="0"/>
              <a:t>    </a:t>
            </a:r>
            <a:r>
              <a:rPr lang="en-US" altLang="zh-TW" dirty="0">
                <a:hlinkClick r:id="rId3"/>
              </a:rPr>
              <a:t>https://github.com/ShkolniskyLab/kltpicker_matlab</a:t>
            </a:r>
            <a:r>
              <a:rPr lang="en-US" altLang="zh-TW" dirty="0"/>
              <a:t> (</a:t>
            </a:r>
            <a:r>
              <a:rPr lang="en-US" altLang="zh-TW" dirty="0" err="1"/>
              <a:t>matlab</a:t>
            </a:r>
            <a:r>
              <a:rPr lang="en-US" altLang="zh-TW" dirty="0"/>
              <a:t> code)</a:t>
            </a:r>
          </a:p>
          <a:p>
            <a:pPr>
              <a:lnSpc>
                <a:spcPct val="110000"/>
              </a:lnSpc>
              <a:buClr>
                <a:schemeClr val="accent5"/>
              </a:buClr>
            </a:pPr>
            <a:r>
              <a:rPr lang="en-US" altLang="zh-TW" dirty="0"/>
              <a:t>    </a:t>
            </a:r>
            <a:r>
              <a:rPr lang="en-US" altLang="zh-TW" dirty="0">
                <a:hlinkClick r:id="rId4"/>
              </a:rPr>
              <a:t>https://github.com/ShkolniskyLab/kltpicker</a:t>
            </a:r>
            <a:r>
              <a:rPr lang="en-US" altLang="zh-TW" dirty="0"/>
              <a:t> (python coed)</a:t>
            </a:r>
          </a:p>
          <a:p>
            <a:pPr marL="285750" indent="-285750">
              <a:lnSpc>
                <a:spcPct val="110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TW" dirty="0"/>
              <a:t>Paper</a:t>
            </a:r>
          </a:p>
          <a:p>
            <a:pPr>
              <a:lnSpc>
                <a:spcPct val="110000"/>
              </a:lnSpc>
              <a:buClr>
                <a:schemeClr val="accent5"/>
              </a:buClr>
            </a:pPr>
            <a:r>
              <a:rPr lang="en-US" altLang="zh-TW" dirty="0"/>
              <a:t>    </a:t>
            </a:r>
            <a:r>
              <a:rPr lang="en-US" altLang="zh-TW" dirty="0">
                <a:hlinkClick r:id="rId5"/>
              </a:rPr>
              <a:t>https://www.sciencedirect.com/science/article/pii/S1047847720300356</a:t>
            </a:r>
            <a:endParaRPr lang="en-US" altLang="zh-TW" dirty="0"/>
          </a:p>
          <a:p>
            <a:pPr marL="285750" indent="-285750">
              <a:lnSpc>
                <a:spcPct val="110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TW" dirty="0" err="1"/>
              <a:t>Yoel</a:t>
            </a:r>
            <a:r>
              <a:rPr lang="en-US" altLang="zh-TW" dirty="0"/>
              <a:t> </a:t>
            </a:r>
            <a:r>
              <a:rPr lang="en-US" altLang="zh-TW" dirty="0" err="1"/>
              <a:t>Shkolnisky</a:t>
            </a:r>
            <a:r>
              <a:rPr lang="zh-TW" altLang="en-US" dirty="0"/>
              <a:t> 網站  </a:t>
            </a:r>
            <a:endParaRPr lang="en-US" altLang="zh-TW" dirty="0"/>
          </a:p>
          <a:p>
            <a:pPr>
              <a:lnSpc>
                <a:spcPct val="110000"/>
              </a:lnSpc>
              <a:buClr>
                <a:schemeClr val="accent5"/>
              </a:buClr>
            </a:pPr>
            <a:r>
              <a:rPr lang="zh-TW" altLang="en-US" dirty="0"/>
              <a:t>    </a:t>
            </a:r>
            <a:r>
              <a:rPr lang="en-US" altLang="zh-TW" dirty="0">
                <a:hlinkClick r:id="rId6"/>
              </a:rPr>
              <a:t>https://sites.google.com/site/yoelshkolnisky/software</a:t>
            </a:r>
            <a:endParaRPr lang="en-US" altLang="zh-TW" dirty="0"/>
          </a:p>
          <a:p>
            <a:pPr>
              <a:buClr>
                <a:schemeClr val="accent5"/>
              </a:buClr>
            </a:pP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05ECCB-4A5A-435F-A4F2-38080ED106CE}"/>
              </a:ext>
            </a:extLst>
          </p:cNvPr>
          <p:cNvSpPr txBox="1"/>
          <p:nvPr/>
        </p:nvSpPr>
        <p:spPr>
          <a:xfrm>
            <a:off x="646854" y="3997493"/>
            <a:ext cx="1017490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Topaz :</a:t>
            </a:r>
            <a:r>
              <a:rPr lang="zh-TW" altLang="en-US" dirty="0"/>
              <a:t> </a:t>
            </a:r>
            <a:r>
              <a:rPr lang="en-US" altLang="zh-TW" dirty="0">
                <a:hlinkClick r:id="rId7"/>
              </a:rPr>
              <a:t>https://www.nature.com/articles/s41592-019-0575-8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TW" dirty="0" err="1"/>
              <a:t>DoG</a:t>
            </a:r>
            <a:r>
              <a:rPr lang="en-US" altLang="zh-TW" dirty="0"/>
              <a:t> picker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8"/>
              </a:rPr>
              <a:t>https://pubmed.ncbi.nlm.nih.gov/19374019/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TW" dirty="0" err="1"/>
              <a:t>crYOLO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9"/>
              </a:rPr>
              <a:t>https://www.nature.com/articles/s42003-019-0437-z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APPLE Picker: </a:t>
            </a:r>
            <a:r>
              <a:rPr lang="en-US" altLang="zh-TW" dirty="0">
                <a:hlinkClick r:id="rId10"/>
              </a:rPr>
              <a:t>https://www.ncbi.nlm.nih.gov/pmc/articles/PMC6183064/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TW" dirty="0" err="1"/>
              <a:t>DeepPicker</a:t>
            </a:r>
            <a:r>
              <a:rPr lang="en-US" altLang="zh-TW" dirty="0"/>
              <a:t>: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hlinkClick r:id="rId11"/>
              </a:rPr>
              <a:t>https://www.sciencedirect.com/science/article/pii/S1047847716301472</a:t>
            </a:r>
            <a:r>
              <a:rPr lang="en-US" altLang="zh-TW" dirty="0"/>
              <a:t>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63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FB378D-6284-49FA-AEB8-116D45C4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08" y="2515709"/>
            <a:ext cx="8596668" cy="1826581"/>
          </a:xfrm>
        </p:spPr>
        <p:txBody>
          <a:bodyPr>
            <a:normAutofit/>
          </a:bodyPr>
          <a:lstStyle/>
          <a:p>
            <a:r>
              <a:rPr lang="en-US" altLang="zh-TW" sz="6000" dirty="0"/>
              <a:t>The End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84495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9984DF-7385-48CF-86B9-DAFE0040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184605-A72D-4839-B48C-FA121F0596BC}"/>
              </a:ext>
            </a:extLst>
          </p:cNvPr>
          <p:cNvSpPr txBox="1"/>
          <p:nvPr/>
        </p:nvSpPr>
        <p:spPr>
          <a:xfrm>
            <a:off x="1145309" y="1288473"/>
            <a:ext cx="79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In polar coordinates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1F6AEC-9F56-4771-915A-067CB8BB8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330" y="1603253"/>
            <a:ext cx="5200650" cy="7334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12DA49-CBD1-47B4-8CE0-4A7649599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41" y="2451987"/>
            <a:ext cx="5758008" cy="2803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D5CFAA-4218-47D3-B751-CB767D89E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330" y="2860219"/>
            <a:ext cx="4248150" cy="5524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F886DE-9450-4EF4-AEE1-BABC474AF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841" y="1703265"/>
            <a:ext cx="495300" cy="533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7DCEE5-632F-4178-B90C-110CBD03C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012" y="2760206"/>
            <a:ext cx="628650" cy="619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58161-1653-4BFB-B0A3-BFBE9B57A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841" y="3508284"/>
            <a:ext cx="6972300" cy="25725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35162C-F49A-44A1-BFBA-B5A6AF4A26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8640" y="6209747"/>
            <a:ext cx="5882410" cy="355573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4EC0222-4546-48B7-B67B-C2D99A35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47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ADC29342-7738-4FC4-9275-E4E8896E4162}"/>
              </a:ext>
            </a:extLst>
          </p:cNvPr>
          <p:cNvSpPr txBox="1">
            <a:spLocks/>
          </p:cNvSpPr>
          <p:nvPr/>
        </p:nvSpPr>
        <p:spPr>
          <a:xfrm>
            <a:off x="615190" y="476814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Introduction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CF9E7-F99B-433B-9C80-E1A77C64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97" y="1040294"/>
            <a:ext cx="5349673" cy="557189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8DB88A-2279-4593-9488-3C42491F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47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F2FB201-A03C-45EB-AAE3-9C8A8125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10" y="355600"/>
            <a:ext cx="6396669" cy="6146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F71C407-F5E1-4011-AD42-F8EA125C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695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6943E5F-7608-4B33-8D1E-7145DA6A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91" y="378691"/>
            <a:ext cx="6552516" cy="610061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9DECC9-A8BB-400F-A6D3-90713A05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763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750E2BF-BD8B-4D53-B87B-B5AFC016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81" y="609599"/>
            <a:ext cx="7216104" cy="582208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CC4BD-0E05-4DA6-BB9A-877B39D5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20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DF416-8F6F-4FDA-997E-DFA980C2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dirty="0"/>
              <a:t>Auto Picker </a:t>
            </a:r>
            <a:r>
              <a:rPr lang="zh-TW" altLang="en-US" dirty="0"/>
              <a:t>的種類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12176-37BE-45BE-AB78-EC8B5632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14" y="1640471"/>
            <a:ext cx="8596668" cy="3880773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TOPAZ</a:t>
            </a:r>
            <a:r>
              <a:rPr lang="en-US" altLang="zh-TW" dirty="0"/>
              <a:t> (</a:t>
            </a:r>
            <a:r>
              <a:rPr lang="en-US" altLang="zh-TW" dirty="0" err="1"/>
              <a:t>Bepler</a:t>
            </a:r>
            <a:r>
              <a:rPr lang="en-US" altLang="zh-TW" dirty="0"/>
              <a:t> et al. 2018)</a:t>
            </a:r>
          </a:p>
          <a:p>
            <a:r>
              <a:rPr lang="da-DK" altLang="zh-TW" dirty="0">
                <a:solidFill>
                  <a:schemeClr val="accent2"/>
                </a:solidFill>
              </a:rPr>
              <a:t>The DoG picker </a:t>
            </a:r>
            <a:r>
              <a:rPr lang="da-DK" altLang="zh-TW" dirty="0"/>
              <a:t>(Voss et al., 2009)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crYOLO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/>
              <a:t>Wagner </a:t>
            </a:r>
            <a:r>
              <a:rPr lang="en-US" altLang="zh-TW" dirty="0">
                <a:solidFill>
                  <a:srgbClr val="404040"/>
                </a:solidFill>
              </a:rPr>
              <a:t>et al., 2019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APPLE picker </a:t>
            </a:r>
            <a:r>
              <a:rPr lang="en-US" altLang="zh-TW" dirty="0"/>
              <a:t>(</a:t>
            </a:r>
            <a:r>
              <a:rPr lang="en-US" altLang="zh-TW" dirty="0" err="1"/>
              <a:t>Heimowitz</a:t>
            </a:r>
            <a:r>
              <a:rPr lang="en-US" altLang="zh-TW" dirty="0"/>
              <a:t> et al., 2018)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DeepPicker</a:t>
            </a:r>
            <a:r>
              <a:rPr lang="en-US" altLang="zh-TW" dirty="0"/>
              <a:t> (Wang et al., 2016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KLT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picker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Eldar</a:t>
            </a:r>
            <a:r>
              <a:rPr lang="en-US" altLang="zh-TW" dirty="0"/>
              <a:t>, </a:t>
            </a:r>
            <a:r>
              <a:rPr lang="en-US" altLang="zh-TW" dirty="0" err="1"/>
              <a:t>Landa</a:t>
            </a:r>
            <a:r>
              <a:rPr lang="en-US" altLang="zh-TW" dirty="0"/>
              <a:t> and </a:t>
            </a:r>
            <a:r>
              <a:rPr lang="en-US" altLang="zh-TW" dirty="0" err="1"/>
              <a:t>Shkolnisky</a:t>
            </a:r>
            <a:r>
              <a:rPr lang="en-US" altLang="zh-TW" dirty="0"/>
              <a:t>, 2020)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C409CBC-055A-4B80-8C62-0268F2AA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4146"/>
            <a:ext cx="8083719" cy="6409707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A0376BF5-B706-4E33-BC2F-47DA6AE4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26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DF416-8F6F-4FDA-997E-DFA980C2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dirty="0"/>
              <a:t>Auto Picker </a:t>
            </a:r>
            <a:r>
              <a:rPr lang="zh-TW" altLang="en-US" dirty="0"/>
              <a:t>的種類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12176-37BE-45BE-AB78-EC8B5632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14" y="1640471"/>
            <a:ext cx="8596668" cy="3880773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TOPAZ</a:t>
            </a:r>
            <a:r>
              <a:rPr lang="en-US" altLang="zh-TW" dirty="0"/>
              <a:t> (</a:t>
            </a:r>
            <a:r>
              <a:rPr lang="en-US" altLang="zh-TW" dirty="0" err="1"/>
              <a:t>Bepler</a:t>
            </a:r>
            <a:r>
              <a:rPr lang="en-US" altLang="zh-TW" dirty="0"/>
              <a:t> et al. 2018)</a:t>
            </a:r>
          </a:p>
          <a:p>
            <a:r>
              <a:rPr lang="da-DK" altLang="zh-TW" dirty="0">
                <a:solidFill>
                  <a:schemeClr val="accent2"/>
                </a:solidFill>
              </a:rPr>
              <a:t>The DoG picker </a:t>
            </a:r>
            <a:r>
              <a:rPr lang="da-DK" altLang="zh-TW" dirty="0"/>
              <a:t>(Voss et al., 2009)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crYOLO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/>
              <a:t>Wagner </a:t>
            </a:r>
            <a:r>
              <a:rPr lang="en-US" altLang="zh-TW" dirty="0">
                <a:solidFill>
                  <a:srgbClr val="404040"/>
                </a:solidFill>
              </a:rPr>
              <a:t>et al., 2019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APPLE picker </a:t>
            </a:r>
            <a:r>
              <a:rPr lang="en-US" altLang="zh-TW" dirty="0"/>
              <a:t>(</a:t>
            </a:r>
            <a:r>
              <a:rPr lang="en-US" altLang="zh-TW" dirty="0" err="1"/>
              <a:t>Heimowitz</a:t>
            </a:r>
            <a:r>
              <a:rPr lang="en-US" altLang="zh-TW" dirty="0"/>
              <a:t> et al., 2018)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DeepPicker</a:t>
            </a:r>
            <a:r>
              <a:rPr lang="en-US" altLang="zh-TW" dirty="0"/>
              <a:t> (Wang et al., 2016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en-US" altLang="zh-TW" dirty="0">
                <a:solidFill>
                  <a:srgbClr val="0070C0"/>
                </a:solidFill>
              </a:rPr>
              <a:t>  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KLT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picker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Eldar</a:t>
            </a:r>
            <a:r>
              <a:rPr lang="en-US" altLang="zh-TW" dirty="0"/>
              <a:t>, </a:t>
            </a:r>
            <a:r>
              <a:rPr lang="en-US" altLang="zh-TW" dirty="0" err="1"/>
              <a:t>Landa</a:t>
            </a:r>
            <a:r>
              <a:rPr lang="en-US" altLang="zh-TW" dirty="0"/>
              <a:t> and </a:t>
            </a:r>
            <a:r>
              <a:rPr lang="en-US" altLang="zh-TW" dirty="0" err="1"/>
              <a:t>Shkolnisky</a:t>
            </a:r>
            <a:r>
              <a:rPr lang="en-US" altLang="zh-TW" dirty="0"/>
              <a:t>, 2020)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583A01-E3BB-41F3-BAD9-2C766121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330" y="109363"/>
            <a:ext cx="4674670" cy="66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6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DF416-8F6F-4FDA-997E-DFA980C2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dirty="0"/>
              <a:t>Auto Picker </a:t>
            </a:r>
            <a:r>
              <a:rPr lang="zh-TW" altLang="en-US" dirty="0"/>
              <a:t>的種類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12176-37BE-45BE-AB78-EC8B5632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14" y="1640471"/>
            <a:ext cx="8596668" cy="3880773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TOPAZ</a:t>
            </a:r>
            <a:r>
              <a:rPr lang="en-US" altLang="zh-TW" dirty="0"/>
              <a:t> (</a:t>
            </a:r>
            <a:r>
              <a:rPr lang="en-US" altLang="zh-TW" dirty="0" err="1"/>
              <a:t>Bepler</a:t>
            </a:r>
            <a:r>
              <a:rPr lang="en-US" altLang="zh-TW" dirty="0"/>
              <a:t> et al. 2018)</a:t>
            </a:r>
          </a:p>
          <a:p>
            <a:r>
              <a:rPr lang="da-DK" altLang="zh-TW" dirty="0">
                <a:solidFill>
                  <a:schemeClr val="accent2"/>
                </a:solidFill>
              </a:rPr>
              <a:t>The DoG picker </a:t>
            </a:r>
            <a:r>
              <a:rPr lang="da-DK" altLang="zh-TW" dirty="0"/>
              <a:t>(Voss et al., 2009)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crYOLO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/>
              <a:t>Wagner </a:t>
            </a:r>
            <a:r>
              <a:rPr lang="en-US" altLang="zh-TW" dirty="0">
                <a:solidFill>
                  <a:srgbClr val="404040"/>
                </a:solidFill>
              </a:rPr>
              <a:t>et al., 2019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APPLE picker </a:t>
            </a:r>
            <a:r>
              <a:rPr lang="en-US" altLang="zh-TW" dirty="0"/>
              <a:t>(</a:t>
            </a:r>
            <a:r>
              <a:rPr lang="en-US" altLang="zh-TW" dirty="0" err="1"/>
              <a:t>Heimowitz</a:t>
            </a:r>
            <a:r>
              <a:rPr lang="en-US" altLang="zh-TW" dirty="0"/>
              <a:t> et al., 2018)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DeepPicker</a:t>
            </a:r>
            <a:r>
              <a:rPr lang="en-US" altLang="zh-TW" dirty="0"/>
              <a:t> (Wang et al., 2016</a:t>
            </a:r>
            <a:r>
              <a:rPr lang="en-US" altLang="zh-TW" dirty="0">
                <a:solidFill>
                  <a:schemeClr val="tx1"/>
                </a:solidFill>
              </a:rPr>
              <a:t>) 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KLT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picker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Eldar</a:t>
            </a:r>
            <a:r>
              <a:rPr lang="en-US" altLang="zh-TW" dirty="0"/>
              <a:t>, </a:t>
            </a:r>
            <a:r>
              <a:rPr lang="en-US" altLang="zh-TW" dirty="0" err="1"/>
              <a:t>Landa</a:t>
            </a:r>
            <a:r>
              <a:rPr lang="en-US" altLang="zh-TW" dirty="0"/>
              <a:t> and </a:t>
            </a:r>
            <a:r>
              <a:rPr lang="en-US" altLang="zh-TW" dirty="0" err="1"/>
              <a:t>Shkolnisky</a:t>
            </a:r>
            <a:r>
              <a:rPr lang="en-US" altLang="zh-TW" dirty="0"/>
              <a:t>, 2020)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80ABB0-9F23-474D-A88F-B61FC4391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58" y="0"/>
            <a:ext cx="5572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DF416-8F6F-4FDA-997E-DFA980C2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dirty="0"/>
              <a:t>Auto Picker </a:t>
            </a:r>
            <a:r>
              <a:rPr lang="zh-TW" altLang="en-US" dirty="0"/>
              <a:t>的種類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12176-37BE-45BE-AB78-EC8B5632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14" y="1640471"/>
            <a:ext cx="8596668" cy="3880773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TOPAZ</a:t>
            </a:r>
            <a:r>
              <a:rPr lang="en-US" altLang="zh-TW" dirty="0"/>
              <a:t> (</a:t>
            </a:r>
            <a:r>
              <a:rPr lang="en-US" altLang="zh-TW" dirty="0" err="1"/>
              <a:t>Bepler</a:t>
            </a:r>
            <a:r>
              <a:rPr lang="en-US" altLang="zh-TW" dirty="0"/>
              <a:t> et al. 2018)</a:t>
            </a:r>
          </a:p>
          <a:p>
            <a:r>
              <a:rPr lang="da-DK" altLang="zh-TW" dirty="0">
                <a:solidFill>
                  <a:schemeClr val="accent2"/>
                </a:solidFill>
              </a:rPr>
              <a:t>The DoG picker </a:t>
            </a:r>
            <a:r>
              <a:rPr lang="da-DK" altLang="zh-TW" dirty="0"/>
              <a:t>(Voss et al., 2009)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crYOLO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/>
              <a:t>Wagner </a:t>
            </a:r>
            <a:r>
              <a:rPr lang="en-US" altLang="zh-TW" dirty="0">
                <a:solidFill>
                  <a:srgbClr val="404040"/>
                </a:solidFill>
              </a:rPr>
              <a:t>et al., 2019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APPLE picker </a:t>
            </a:r>
            <a:r>
              <a:rPr lang="en-US" altLang="zh-TW" dirty="0"/>
              <a:t>(</a:t>
            </a:r>
            <a:r>
              <a:rPr lang="en-US" altLang="zh-TW" dirty="0" err="1"/>
              <a:t>Heimowitz</a:t>
            </a:r>
            <a:r>
              <a:rPr lang="en-US" altLang="zh-TW" dirty="0"/>
              <a:t> et al., 2018)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DeepPicker</a:t>
            </a:r>
            <a:r>
              <a:rPr lang="en-US" altLang="zh-TW" dirty="0"/>
              <a:t> (Wang et al., 2016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KLT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picker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Eldar</a:t>
            </a:r>
            <a:r>
              <a:rPr lang="en-US" altLang="zh-TW" dirty="0"/>
              <a:t>, </a:t>
            </a:r>
            <a:r>
              <a:rPr lang="en-US" altLang="zh-TW" dirty="0" err="1"/>
              <a:t>Landa</a:t>
            </a:r>
            <a:r>
              <a:rPr lang="en-US" altLang="zh-TW" dirty="0"/>
              <a:t> and </a:t>
            </a:r>
            <a:r>
              <a:rPr lang="en-US" altLang="zh-TW" dirty="0" err="1"/>
              <a:t>Shkolnisky</a:t>
            </a:r>
            <a:r>
              <a:rPr lang="en-US" altLang="zh-TW" dirty="0"/>
              <a:t>, 2020)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052D780-5B26-4837-81AA-F17598070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80" y="190500"/>
            <a:ext cx="91725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5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DF416-8F6F-4FDA-997E-DFA980C2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dirty="0"/>
              <a:t>Auto Picker </a:t>
            </a:r>
            <a:r>
              <a:rPr lang="zh-TW" altLang="en-US" dirty="0"/>
              <a:t>的種類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12176-37BE-45BE-AB78-EC8B5632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14" y="1640471"/>
            <a:ext cx="8596668" cy="3880773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TOPAZ</a:t>
            </a:r>
            <a:r>
              <a:rPr lang="en-US" altLang="zh-TW" dirty="0"/>
              <a:t> (</a:t>
            </a:r>
            <a:r>
              <a:rPr lang="en-US" altLang="zh-TW" dirty="0" err="1"/>
              <a:t>Bepler</a:t>
            </a:r>
            <a:r>
              <a:rPr lang="en-US" altLang="zh-TW" dirty="0"/>
              <a:t> et al. 2018)</a:t>
            </a:r>
          </a:p>
          <a:p>
            <a:r>
              <a:rPr lang="da-DK" altLang="zh-TW" dirty="0">
                <a:solidFill>
                  <a:schemeClr val="accent2"/>
                </a:solidFill>
              </a:rPr>
              <a:t>The DoG picker </a:t>
            </a:r>
            <a:r>
              <a:rPr lang="da-DK" altLang="zh-TW" dirty="0"/>
              <a:t>(Voss et al., 2009)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crYOLO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/>
              <a:t>Wagner </a:t>
            </a:r>
            <a:r>
              <a:rPr lang="en-US" altLang="zh-TW" dirty="0">
                <a:solidFill>
                  <a:srgbClr val="404040"/>
                </a:solidFill>
              </a:rPr>
              <a:t>et al., 2019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APPLE picker </a:t>
            </a:r>
            <a:r>
              <a:rPr lang="en-US" altLang="zh-TW" dirty="0"/>
              <a:t>(</a:t>
            </a:r>
            <a:r>
              <a:rPr lang="en-US" altLang="zh-TW" dirty="0" err="1"/>
              <a:t>Heimowitz</a:t>
            </a:r>
            <a:r>
              <a:rPr lang="en-US" altLang="zh-TW" dirty="0"/>
              <a:t> et al., 2018)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DeepPicker</a:t>
            </a:r>
            <a:r>
              <a:rPr lang="en-US" altLang="zh-TW" dirty="0"/>
              <a:t> (Wang et al., 2016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KLT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picker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Eldar</a:t>
            </a:r>
            <a:r>
              <a:rPr lang="en-US" altLang="zh-TW" dirty="0"/>
              <a:t>, </a:t>
            </a:r>
            <a:r>
              <a:rPr lang="en-US" altLang="zh-TW" dirty="0" err="1"/>
              <a:t>Landa</a:t>
            </a:r>
            <a:r>
              <a:rPr lang="en-US" altLang="zh-TW" dirty="0"/>
              <a:t> and </a:t>
            </a:r>
            <a:r>
              <a:rPr lang="en-US" altLang="zh-TW" dirty="0" err="1"/>
              <a:t>Shkolnisky</a:t>
            </a:r>
            <a:r>
              <a:rPr lang="en-US" altLang="zh-TW" dirty="0"/>
              <a:t>, 2020)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655EEC-764A-43F9-B5E7-8B63B8E0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42" y="0"/>
            <a:ext cx="5892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DF416-8F6F-4FDA-997E-DFA980C2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dirty="0"/>
              <a:t>Auto Picker </a:t>
            </a:r>
            <a:r>
              <a:rPr lang="zh-TW" altLang="en-US" dirty="0"/>
              <a:t>的種類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12176-37BE-45BE-AB78-EC8B5632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14" y="1640471"/>
            <a:ext cx="8596668" cy="3880773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TOPAZ</a:t>
            </a:r>
            <a:r>
              <a:rPr lang="en-US" altLang="zh-TW" dirty="0"/>
              <a:t> (</a:t>
            </a:r>
            <a:r>
              <a:rPr lang="en-US" altLang="zh-TW" dirty="0" err="1"/>
              <a:t>Bepler</a:t>
            </a:r>
            <a:r>
              <a:rPr lang="en-US" altLang="zh-TW" dirty="0"/>
              <a:t> et al. 2018)</a:t>
            </a:r>
          </a:p>
          <a:p>
            <a:r>
              <a:rPr lang="da-DK" altLang="zh-TW" dirty="0">
                <a:solidFill>
                  <a:schemeClr val="accent2"/>
                </a:solidFill>
              </a:rPr>
              <a:t>The DoG picker </a:t>
            </a:r>
            <a:r>
              <a:rPr lang="da-DK" altLang="zh-TW" dirty="0"/>
              <a:t>(Voss et al., 2009)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crYOLO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/>
              <a:t>Wagner </a:t>
            </a:r>
            <a:r>
              <a:rPr lang="en-US" altLang="zh-TW" dirty="0">
                <a:solidFill>
                  <a:srgbClr val="404040"/>
                </a:solidFill>
              </a:rPr>
              <a:t>et al., 2019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The APPLE picker </a:t>
            </a:r>
            <a:r>
              <a:rPr lang="en-US" altLang="zh-TW" dirty="0"/>
              <a:t>(</a:t>
            </a:r>
            <a:r>
              <a:rPr lang="en-US" altLang="zh-TW" dirty="0" err="1"/>
              <a:t>Heimowitz</a:t>
            </a:r>
            <a:r>
              <a:rPr lang="en-US" altLang="zh-TW" dirty="0"/>
              <a:t> et al., 2018)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DeepPicker</a:t>
            </a:r>
            <a:r>
              <a:rPr lang="en-US" altLang="zh-TW" dirty="0"/>
              <a:t> (Wang et al., 2016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KLT(</a:t>
            </a:r>
            <a:r>
              <a:rPr lang="en-US" altLang="zh-TW" dirty="0" err="1">
                <a:solidFill>
                  <a:srgbClr val="0070C0"/>
                </a:solidFill>
              </a:rPr>
              <a:t>Karhunen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dirty="0" err="1">
                <a:solidFill>
                  <a:srgbClr val="0070C0"/>
                </a:solidFill>
              </a:rPr>
              <a:t>Loeve</a:t>
            </a:r>
            <a:r>
              <a:rPr lang="en-US" altLang="zh-TW" dirty="0">
                <a:solidFill>
                  <a:srgbClr val="0070C0"/>
                </a:solidFill>
              </a:rPr>
              <a:t> Transform)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picker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/>
              <a:t>Eldar</a:t>
            </a:r>
            <a:r>
              <a:rPr lang="en-US" altLang="zh-TW" dirty="0"/>
              <a:t>, </a:t>
            </a:r>
            <a:r>
              <a:rPr lang="en-US" altLang="zh-TW" dirty="0" err="1"/>
              <a:t>Landa</a:t>
            </a:r>
            <a:r>
              <a:rPr lang="en-US" altLang="zh-TW" dirty="0"/>
              <a:t> and </a:t>
            </a:r>
            <a:r>
              <a:rPr lang="en-US" altLang="zh-TW" dirty="0" err="1"/>
              <a:t>Shkolnisky</a:t>
            </a:r>
            <a:r>
              <a:rPr lang="en-US" altLang="zh-TW" dirty="0"/>
              <a:t>, 2020)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8B1574-FB2A-46DA-A54B-98B60AD7E012}"/>
              </a:ext>
            </a:extLst>
          </p:cNvPr>
          <p:cNvSpPr txBox="1"/>
          <p:nvPr/>
        </p:nvSpPr>
        <p:spPr>
          <a:xfrm>
            <a:off x="1447024" y="4195786"/>
            <a:ext cx="8596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全自動挑選 </a:t>
            </a:r>
            <a:r>
              <a:rPr lang="en-US" altLang="zh-TW" dirty="0"/>
              <a:t>particle</a:t>
            </a:r>
            <a:r>
              <a:rPr lang="zh-TW" altLang="en-US" dirty="0"/>
              <a:t> 的方法</a:t>
            </a:r>
            <a:endParaRPr lang="en-US" altLang="zh-TW" dirty="0"/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只需給予 </a:t>
            </a:r>
            <a:r>
              <a:rPr lang="en-US" altLang="zh-TW" dirty="0"/>
              <a:t>particle</a:t>
            </a:r>
            <a:r>
              <a:rPr lang="zh-TW" altLang="en-US" dirty="0"/>
              <a:t> 大小</a:t>
            </a:r>
            <a:endParaRPr lang="en-US" altLang="zh-TW" dirty="0"/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透過計算 </a:t>
            </a:r>
            <a:r>
              <a:rPr lang="en-US" altLang="zh-TW" dirty="0"/>
              <a:t>template</a:t>
            </a:r>
            <a:r>
              <a:rPr lang="zh-TW" altLang="en-US" dirty="0"/>
              <a:t>，用 </a:t>
            </a:r>
            <a:r>
              <a:rPr lang="en-US" altLang="zh-TW" dirty="0"/>
              <a:t>template</a:t>
            </a:r>
            <a:r>
              <a:rPr lang="zh-TW" altLang="en-US" dirty="0"/>
              <a:t> 與 </a:t>
            </a:r>
            <a:r>
              <a:rPr lang="en-US" altLang="zh-TW" dirty="0"/>
              <a:t>particle </a:t>
            </a:r>
            <a:r>
              <a:rPr lang="zh-TW" altLang="en-US" dirty="0"/>
              <a:t>相關性，來推測 </a:t>
            </a:r>
            <a:r>
              <a:rPr lang="en-US" altLang="zh-TW" dirty="0"/>
              <a:t>particle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適用於處理 </a:t>
            </a:r>
            <a:r>
              <a:rPr lang="en-US" altLang="zh-TW" dirty="0"/>
              <a:t>particle</a:t>
            </a:r>
            <a:r>
              <a:rPr lang="zh-TW" altLang="en-US" dirty="0"/>
              <a:t>在未知平面內旋轉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744E6E-C515-45D7-9576-501D4F23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DB5A-E305-48B7-9985-BBEB9B34C7C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83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多面向">
  <a:themeElements>
    <a:clrScheme name="自訂 1">
      <a:dk1>
        <a:sysClr val="windowText" lastClr="000000"/>
      </a:dk1>
      <a:lt1>
        <a:sysClr val="window" lastClr="FFFFFF"/>
      </a:lt1>
      <a:dk2>
        <a:srgbClr val="171312"/>
      </a:dk2>
      <a:lt2>
        <a:srgbClr val="FFFFF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10589</TotalTime>
  <Words>3329</Words>
  <Application>Microsoft Office PowerPoint</Application>
  <PresentationFormat>寬螢幕</PresentationFormat>
  <Paragraphs>344</Paragraphs>
  <Slides>32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4" baseType="lpstr">
      <vt:lpstr>NexusSerif</vt:lpstr>
      <vt:lpstr>微軟正黑體</vt:lpstr>
      <vt:lpstr>新細明體</vt:lpstr>
      <vt:lpstr>Adobe Devanagari</vt:lpstr>
      <vt:lpstr>Arial</vt:lpstr>
      <vt:lpstr>Calibri</vt:lpstr>
      <vt:lpstr>Cambria Math</vt:lpstr>
      <vt:lpstr>Helvetica</vt:lpstr>
      <vt:lpstr>Trebuchet MS</vt:lpstr>
      <vt:lpstr>Wingdings</vt:lpstr>
      <vt:lpstr>Wingdings 3</vt:lpstr>
      <vt:lpstr>多面向</vt:lpstr>
      <vt:lpstr>KLT picker: Particle picking using data-driven optimal templates</vt:lpstr>
      <vt:lpstr>Outline</vt:lpstr>
      <vt:lpstr>PowerPoint 簡報</vt:lpstr>
      <vt:lpstr>Auto Picker 的種類</vt:lpstr>
      <vt:lpstr>Auto Picker 的種類</vt:lpstr>
      <vt:lpstr>Auto Picker 的種類</vt:lpstr>
      <vt:lpstr>Auto Picker 的種類</vt:lpstr>
      <vt:lpstr>Auto Picker 的種類</vt:lpstr>
      <vt:lpstr>Auto Picker 的種類</vt:lpstr>
      <vt:lpstr>PowerPoint 簡報</vt:lpstr>
      <vt:lpstr>Computing data adaptive particle templates  </vt:lpstr>
      <vt:lpstr>RPSD estimation </vt:lpstr>
      <vt:lpstr>PowerPoint 簡報</vt:lpstr>
      <vt:lpstr>PowerPoint 簡報</vt:lpstr>
      <vt:lpstr>Particle detection</vt:lpstr>
      <vt:lpstr>PowerPoint 簡報</vt:lpstr>
      <vt:lpstr>PowerPoint 簡報</vt:lpstr>
      <vt:lpstr>PowerPoint 簡報</vt:lpstr>
      <vt:lpstr>LRT(Likelihood Ratio Test)</vt:lpstr>
      <vt:lpstr>圈出 particle</vt:lpstr>
      <vt:lpstr>PowerPoint 簡報</vt:lpstr>
      <vt:lpstr>實驗結果</vt:lpstr>
      <vt:lpstr>80S ribosome</vt:lpstr>
      <vt:lpstr>beta-galactosidase </vt:lpstr>
      <vt:lpstr>Synaptic RAG1-RAG2</vt:lpstr>
      <vt:lpstr>結論</vt:lpstr>
      <vt:lpstr>Reference</vt:lpstr>
      <vt:lpstr>The End</vt:lpstr>
      <vt:lpstr>Appendix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picker</dc:title>
  <dc:creator>lun</dc:creator>
  <cp:lastModifiedBy>lun</cp:lastModifiedBy>
  <cp:revision>251</cp:revision>
  <cp:lastPrinted>2021-08-17T02:00:06Z</cp:lastPrinted>
  <dcterms:created xsi:type="dcterms:W3CDTF">2021-07-05T04:09:58Z</dcterms:created>
  <dcterms:modified xsi:type="dcterms:W3CDTF">2021-08-17T05:08:21Z</dcterms:modified>
</cp:coreProperties>
</file>